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5" r:id="rId9"/>
    <p:sldId id="282" r:id="rId10"/>
    <p:sldId id="266" r:id="rId11"/>
    <p:sldId id="267" r:id="rId12"/>
    <p:sldId id="268" r:id="rId13"/>
    <p:sldId id="281"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11" autoAdjust="0"/>
    <p:restoredTop sz="94660"/>
  </p:normalViewPr>
  <p:slideViewPr>
    <p:cSldViewPr snapToGrid="0">
      <p:cViewPr>
        <p:scale>
          <a:sx n="126" d="100"/>
          <a:sy n="126"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50755-D235-4FDB-9821-360125FC040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B22E58B-1877-4DD1-B340-55F5CA7AA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58542C-415A-4198-A141-1517F46B703D}"/>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D3D1DB56-D8E9-409E-B2AC-0837FB48C5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8C5B88-A767-45F7-AA01-4B67A32ED18A}"/>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2677710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A10F3-FBDE-4C3E-89EB-8042F926BF4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2E64671-4FEA-4131-87BE-B99597C1E30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BF8E5B-B5E4-4297-9C91-1B44B400B235}"/>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17BACBE7-711B-4F7B-BD3B-9A70BD6E2F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279B53-A191-414E-809C-C2E1E655BCD5}"/>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166217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3A683D-368D-4A8A-B87B-260F6C0DE53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E6A8E5-5473-4D3A-9469-008CC163760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0FAD1E-8AFC-4E2C-B785-56DEA743BC6C}"/>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8C31AEFC-FD16-4D27-99D0-BCF7268680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33D50F-C5D7-48B6-8BA0-C82CBF3EFE9C}"/>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1928643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B635A-9A97-49B0-B707-05BEC30CD4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178DAD-4165-4905-884F-28D98C2F370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23C2E8-D060-46DC-8141-2BE4C9C2DDC3}"/>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9C9C20C9-7C3A-4CD8-9A38-553BF23D18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901F4A-0456-4A57-B00E-7897A201585F}"/>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3141245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E865D-C2A3-4ACF-803F-BB70C1FC944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E44A01-36C8-4D4C-BDCD-B8080061A4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A811693-C204-438E-8A65-19460B82C9C4}"/>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3A0DD679-614A-4908-B343-851B3E3DB1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C309B7-C9E0-41D5-8637-BD39E14A40D8}"/>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266325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EB007-49DE-4C44-9311-F84F03651A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5ABB3A-A8CF-45F1-9AD8-CA7EF13D0A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DA678BB-2D1C-4D84-8B06-6470882B614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DA01BB7-B4F6-468E-92B1-4600059E4ECD}"/>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6" name="页脚占位符 5">
            <a:extLst>
              <a:ext uri="{FF2B5EF4-FFF2-40B4-BE49-F238E27FC236}">
                <a16:creationId xmlns:a16="http://schemas.microsoft.com/office/drawing/2014/main" id="{43BEB04A-D114-4CAD-B66E-0B8E3C8E91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994BB2-C181-4E3C-B85B-99C9C395B5BF}"/>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268151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573F3-3A80-42CC-A46C-2D6DEA8BB2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9EE3A1-DE8D-4576-A144-698750298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481D122-689C-496F-A50D-96734FA0F6B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C96ED0F-FB76-4096-AAE1-90221B98A4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5BC37A4-F093-4A37-9B4C-04656536644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57638E1-F552-47F0-8B50-B36DD783DA2F}"/>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8" name="页脚占位符 7">
            <a:extLst>
              <a:ext uri="{FF2B5EF4-FFF2-40B4-BE49-F238E27FC236}">
                <a16:creationId xmlns:a16="http://schemas.microsoft.com/office/drawing/2014/main" id="{DF6B24D4-AA74-45A9-9881-8BFEB4D6F84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E78E3A-FFC4-4BB8-8A30-8A4B752A984F}"/>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3488280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ECB0D-AECC-4F04-8939-F5AF574D15E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729279F-BD44-4916-B040-FF45A5336B94}"/>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4" name="页脚占位符 3">
            <a:extLst>
              <a:ext uri="{FF2B5EF4-FFF2-40B4-BE49-F238E27FC236}">
                <a16:creationId xmlns:a16="http://schemas.microsoft.com/office/drawing/2014/main" id="{B616D506-92C6-4C6D-AF1B-1B5CEE17716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4B9A4AA-64F7-492D-BC7D-98CE9210104E}"/>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185865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E4BF51-FB98-4325-B5E4-3320DB2DF485}"/>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3" name="页脚占位符 2">
            <a:extLst>
              <a:ext uri="{FF2B5EF4-FFF2-40B4-BE49-F238E27FC236}">
                <a16:creationId xmlns:a16="http://schemas.microsoft.com/office/drawing/2014/main" id="{205A3666-F7F1-464C-AF6A-6505BB56E3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E1BE048-A49A-4857-8BEA-5B136FAEEC70}"/>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351713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D27028-F407-45CB-8185-867F872F48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E624CE2-E7AE-4851-BBE8-F38604761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8A65111-95C9-42CA-8154-3D186F53F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8EE6C7A-DAE5-4B80-86DB-3FAD89FFBFCA}"/>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6" name="页脚占位符 5">
            <a:extLst>
              <a:ext uri="{FF2B5EF4-FFF2-40B4-BE49-F238E27FC236}">
                <a16:creationId xmlns:a16="http://schemas.microsoft.com/office/drawing/2014/main" id="{9201F999-E1F1-4990-8E0C-1F1EE49212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CB906B-E4EC-4CF2-B46A-D0FBA34378E7}"/>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4020783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B3DC5-3810-4F21-827E-D307F52506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983E5F-121D-4656-ADE6-15F5200184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0F0B712-4B9E-4953-826A-93468A2E4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81D07D6-B575-4170-BB8C-D58DA322EF06}"/>
              </a:ext>
            </a:extLst>
          </p:cNvPr>
          <p:cNvSpPr>
            <a:spLocks noGrp="1"/>
          </p:cNvSpPr>
          <p:nvPr>
            <p:ph type="dt" sz="half" idx="10"/>
          </p:nvPr>
        </p:nvSpPr>
        <p:spPr/>
        <p:txBody>
          <a:bodyPr/>
          <a:lstStyle/>
          <a:p>
            <a:fld id="{9AF9BE19-5EBF-444D-98DB-1B0949BBE321}" type="datetimeFigureOut">
              <a:rPr lang="zh-CN" altLang="en-US" smtClean="0"/>
              <a:t>2022/6/6</a:t>
            </a:fld>
            <a:endParaRPr lang="zh-CN" altLang="en-US"/>
          </a:p>
        </p:txBody>
      </p:sp>
      <p:sp>
        <p:nvSpPr>
          <p:cNvPr id="6" name="页脚占位符 5">
            <a:extLst>
              <a:ext uri="{FF2B5EF4-FFF2-40B4-BE49-F238E27FC236}">
                <a16:creationId xmlns:a16="http://schemas.microsoft.com/office/drawing/2014/main" id="{584C5047-B60A-4486-8601-DFF9AC716A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DA5639-C98C-4D67-8780-3A18E9CBC930}"/>
              </a:ext>
            </a:extLst>
          </p:cNvPr>
          <p:cNvSpPr>
            <a:spLocks noGrp="1"/>
          </p:cNvSpPr>
          <p:nvPr>
            <p:ph type="sldNum" sz="quarter" idx="12"/>
          </p:nvPr>
        </p:nvSpPr>
        <p:spPr/>
        <p:txBody>
          <a:body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3503847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F962CC6-9EB3-4A42-AD83-62A5D812F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96E1838-8DD5-4FDA-A37D-EBD0C0C0C6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30AD61D-2371-4CC9-8B6E-DEDA81D30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9BE19-5EBF-444D-98DB-1B0949BBE321}"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05A1CC32-DAC2-4881-9FC1-2F3A8C972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15D7699-F62C-452D-9327-A9511A2FA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4D281-9C41-404B-81F9-6526A2C324C1}" type="slidenum">
              <a:rPr lang="zh-CN" altLang="en-US" smtClean="0"/>
              <a:t>‹#›</a:t>
            </a:fld>
            <a:endParaRPr lang="zh-CN" altLang="en-US"/>
          </a:p>
        </p:txBody>
      </p:sp>
    </p:spTree>
    <p:extLst>
      <p:ext uri="{BB962C8B-B14F-4D97-AF65-F5344CB8AC3E}">
        <p14:creationId xmlns:p14="http://schemas.microsoft.com/office/powerpoint/2010/main" val="2655854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671C3-6674-4FBB-A47C-5B1CDF925A4E}"/>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A9703D7F-9D5D-4E3B-8C4E-818699521BC8}"/>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661924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EDB63-6451-424F-957C-10F9ADA7592F}"/>
              </a:ext>
            </a:extLst>
          </p:cNvPr>
          <p:cNvSpPr>
            <a:spLocks noGrp="1"/>
          </p:cNvSpPr>
          <p:nvPr>
            <p:ph type="title"/>
          </p:nvPr>
        </p:nvSpPr>
        <p:spPr/>
        <p:txBody>
          <a:bodyPr/>
          <a:lstStyle/>
          <a:p>
            <a:r>
              <a:rPr lang="zh-CN" altLang="en-US" dirty="0"/>
              <a:t>可解释性方法分类</a:t>
            </a:r>
          </a:p>
        </p:txBody>
      </p:sp>
      <p:pic>
        <p:nvPicPr>
          <p:cNvPr id="5" name="图片 4">
            <a:extLst>
              <a:ext uri="{FF2B5EF4-FFF2-40B4-BE49-F238E27FC236}">
                <a16:creationId xmlns:a16="http://schemas.microsoft.com/office/drawing/2014/main" id="{3A572468-FE39-DF4A-A607-0076F52E1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91" y="2809283"/>
            <a:ext cx="6036549" cy="3517660"/>
          </a:xfrm>
          <a:prstGeom prst="rect">
            <a:avLst/>
          </a:prstGeom>
        </p:spPr>
      </p:pic>
      <p:pic>
        <p:nvPicPr>
          <p:cNvPr id="7" name="图片 6">
            <a:extLst>
              <a:ext uri="{FF2B5EF4-FFF2-40B4-BE49-F238E27FC236}">
                <a16:creationId xmlns:a16="http://schemas.microsoft.com/office/drawing/2014/main" id="{6103E884-76F4-B743-8795-5EE157A5A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40" y="2809283"/>
            <a:ext cx="5852160" cy="3517660"/>
          </a:xfrm>
          <a:prstGeom prst="rect">
            <a:avLst/>
          </a:prstGeom>
        </p:spPr>
      </p:pic>
      <p:sp>
        <p:nvSpPr>
          <p:cNvPr id="10" name="文本框 9">
            <a:extLst>
              <a:ext uri="{FF2B5EF4-FFF2-40B4-BE49-F238E27FC236}">
                <a16:creationId xmlns:a16="http://schemas.microsoft.com/office/drawing/2014/main" id="{29210350-11F7-DB45-AECA-745524DBF08D}"/>
              </a:ext>
            </a:extLst>
          </p:cNvPr>
          <p:cNvSpPr txBox="1"/>
          <p:nvPr/>
        </p:nvSpPr>
        <p:spPr>
          <a:xfrm>
            <a:off x="508000" y="2306320"/>
            <a:ext cx="5740400" cy="369332"/>
          </a:xfrm>
          <a:prstGeom prst="rect">
            <a:avLst/>
          </a:prstGeom>
          <a:noFill/>
        </p:spPr>
        <p:txBody>
          <a:bodyPr wrap="square" rtlCol="0">
            <a:spAutoFit/>
          </a:bodyPr>
          <a:lstStyle/>
          <a:p>
            <a:r>
              <a:rPr kumimoji="1" lang="en-US" altLang="zh-CN" dirty="0"/>
              <a:t>Test-</a:t>
            </a:r>
            <a:r>
              <a:rPr kumimoji="1" lang="en-US" altLang="zh-CN" dirty="0" err="1"/>
              <a:t>bavs</a:t>
            </a:r>
            <a:r>
              <a:rPr kumimoji="1" lang="en-US" altLang="zh-CN" dirty="0"/>
              <a:t>		Training-based</a:t>
            </a:r>
            <a:endParaRPr kumimoji="1" lang="zh-CN" altLang="en-US" dirty="0"/>
          </a:p>
        </p:txBody>
      </p:sp>
      <p:sp>
        <p:nvSpPr>
          <p:cNvPr id="11" name="文本框 10">
            <a:extLst>
              <a:ext uri="{FF2B5EF4-FFF2-40B4-BE49-F238E27FC236}">
                <a16:creationId xmlns:a16="http://schemas.microsoft.com/office/drawing/2014/main" id="{5896F6CB-73C5-9444-A00D-D39B0D16D245}"/>
              </a:ext>
            </a:extLst>
          </p:cNvPr>
          <p:cNvSpPr txBox="1"/>
          <p:nvPr/>
        </p:nvSpPr>
        <p:spPr>
          <a:xfrm>
            <a:off x="6248400" y="2306320"/>
            <a:ext cx="5740400" cy="369332"/>
          </a:xfrm>
          <a:prstGeom prst="rect">
            <a:avLst/>
          </a:prstGeom>
          <a:noFill/>
        </p:spPr>
        <p:txBody>
          <a:bodyPr wrap="square" rtlCol="0">
            <a:spAutoFit/>
          </a:bodyPr>
          <a:lstStyle/>
          <a:p>
            <a:r>
              <a:rPr kumimoji="1" lang="en-US" altLang="zh-CN" dirty="0"/>
              <a:t>Test-based		vs	Training-based</a:t>
            </a:r>
            <a:endParaRPr kumimoji="1" lang="zh-CN" altLang="en-US" dirty="0"/>
          </a:p>
        </p:txBody>
      </p:sp>
    </p:spTree>
    <p:extLst>
      <p:ext uri="{BB962C8B-B14F-4D97-AF65-F5344CB8AC3E}">
        <p14:creationId xmlns:p14="http://schemas.microsoft.com/office/powerpoint/2010/main" val="336986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FD053-A927-4879-8AED-7937872B2FAF}"/>
              </a:ext>
            </a:extLst>
          </p:cNvPr>
          <p:cNvSpPr>
            <a:spLocks noGrp="1"/>
          </p:cNvSpPr>
          <p:nvPr>
            <p:ph type="title"/>
          </p:nvPr>
        </p:nvSpPr>
        <p:spPr/>
        <p:txBody>
          <a:bodyPr/>
          <a:lstStyle/>
          <a:p>
            <a:r>
              <a:rPr lang="en-US" altLang="zh-CN" dirty="0"/>
              <a:t>Influence functions</a:t>
            </a:r>
            <a:endParaRPr lang="zh-CN" altLang="en-US" dirty="0"/>
          </a:p>
        </p:txBody>
      </p:sp>
      <p:sp>
        <p:nvSpPr>
          <p:cNvPr id="3" name="内容占位符 2">
            <a:extLst>
              <a:ext uri="{FF2B5EF4-FFF2-40B4-BE49-F238E27FC236}">
                <a16:creationId xmlns:a16="http://schemas.microsoft.com/office/drawing/2014/main" id="{9362A0D0-0FA4-482A-AE49-F5BEF9A2A51B}"/>
              </a:ext>
            </a:extLst>
          </p:cNvPr>
          <p:cNvSpPr>
            <a:spLocks noGrp="1"/>
          </p:cNvSpPr>
          <p:nvPr>
            <p:ph idx="1"/>
          </p:nvPr>
        </p:nvSpPr>
        <p:spPr>
          <a:xfrm>
            <a:off x="762000" y="1636121"/>
            <a:ext cx="10515600" cy="903011"/>
          </a:xfrm>
        </p:spPr>
        <p:txBody>
          <a:bodyPr>
            <a:normAutofit fontScale="92500"/>
          </a:bodyPr>
          <a:lstStyle/>
          <a:p>
            <a:r>
              <a:rPr lang="zh-CN" altLang="en-US" sz="2400" dirty="0">
                <a:latin typeface="新宋体" panose="02010609030101010101" pitchFamily="49" charset="-122"/>
                <a:ea typeface="新宋体" panose="02010609030101010101" pitchFamily="49" charset="-122"/>
              </a:rPr>
              <a:t>通过单个点的扰动计算梯度，反映一个样本点是如何影响模型参数、测试样本</a:t>
            </a:r>
            <a:endParaRPr lang="en-US" altLang="zh-CN" sz="2400" dirty="0">
              <a:latin typeface="新宋体" panose="02010609030101010101" pitchFamily="49" charset="-122"/>
              <a:ea typeface="新宋体" panose="02010609030101010101" pitchFamily="49" charset="-122"/>
            </a:endParaRPr>
          </a:p>
          <a:p>
            <a:r>
              <a:rPr lang="en-US" altLang="zh-CN" sz="2400" dirty="0">
                <a:latin typeface="新宋体" panose="02010609030101010101" pitchFamily="49" charset="-122"/>
                <a:ea typeface="新宋体" panose="02010609030101010101" pitchFamily="49" charset="-122"/>
              </a:rPr>
              <a:t>post-hoc</a:t>
            </a:r>
            <a:endParaRPr lang="zh-CN" altLang="en-US" sz="2400" dirty="0">
              <a:latin typeface="新宋体" panose="02010609030101010101" pitchFamily="49" charset="-122"/>
              <a:ea typeface="新宋体" panose="02010609030101010101" pitchFamily="49" charset="-122"/>
            </a:endParaRPr>
          </a:p>
        </p:txBody>
      </p:sp>
      <p:pic>
        <p:nvPicPr>
          <p:cNvPr id="4" name="图片 3">
            <a:extLst>
              <a:ext uri="{FF2B5EF4-FFF2-40B4-BE49-F238E27FC236}">
                <a16:creationId xmlns:a16="http://schemas.microsoft.com/office/drawing/2014/main" id="{EC9DDD9E-36D3-43E6-860F-095B09385B5F}"/>
              </a:ext>
            </a:extLst>
          </p:cNvPr>
          <p:cNvPicPr>
            <a:picLocks noChangeAspect="1"/>
          </p:cNvPicPr>
          <p:nvPr/>
        </p:nvPicPr>
        <p:blipFill>
          <a:blip r:embed="rId2"/>
          <a:stretch>
            <a:fillRect/>
          </a:stretch>
        </p:blipFill>
        <p:spPr>
          <a:xfrm>
            <a:off x="3237638" y="2400655"/>
            <a:ext cx="4734586" cy="757299"/>
          </a:xfrm>
          <a:prstGeom prst="rect">
            <a:avLst/>
          </a:prstGeom>
        </p:spPr>
      </p:pic>
      <p:pic>
        <p:nvPicPr>
          <p:cNvPr id="5" name="图片 4">
            <a:extLst>
              <a:ext uri="{FF2B5EF4-FFF2-40B4-BE49-F238E27FC236}">
                <a16:creationId xmlns:a16="http://schemas.microsoft.com/office/drawing/2014/main" id="{50325511-4F97-4FA2-9A2C-343EDBB1FDC3}"/>
              </a:ext>
            </a:extLst>
          </p:cNvPr>
          <p:cNvPicPr>
            <a:picLocks noChangeAspect="1"/>
          </p:cNvPicPr>
          <p:nvPr/>
        </p:nvPicPr>
        <p:blipFill>
          <a:blip r:embed="rId3"/>
          <a:stretch>
            <a:fillRect/>
          </a:stretch>
        </p:blipFill>
        <p:spPr>
          <a:xfrm>
            <a:off x="3680613" y="3182561"/>
            <a:ext cx="3848637" cy="866896"/>
          </a:xfrm>
          <a:prstGeom prst="rect">
            <a:avLst/>
          </a:prstGeom>
        </p:spPr>
      </p:pic>
      <p:pic>
        <p:nvPicPr>
          <p:cNvPr id="6" name="图片 5">
            <a:extLst>
              <a:ext uri="{FF2B5EF4-FFF2-40B4-BE49-F238E27FC236}">
                <a16:creationId xmlns:a16="http://schemas.microsoft.com/office/drawing/2014/main" id="{6EE1081D-48AA-4877-B3B1-EFED25A6FB19}"/>
              </a:ext>
            </a:extLst>
          </p:cNvPr>
          <p:cNvPicPr>
            <a:picLocks noChangeAspect="1"/>
          </p:cNvPicPr>
          <p:nvPr/>
        </p:nvPicPr>
        <p:blipFill>
          <a:blip r:embed="rId4"/>
          <a:stretch>
            <a:fillRect/>
          </a:stretch>
        </p:blipFill>
        <p:spPr>
          <a:xfrm>
            <a:off x="1413809" y="4692886"/>
            <a:ext cx="9364382" cy="885949"/>
          </a:xfrm>
          <a:prstGeom prst="rect">
            <a:avLst/>
          </a:prstGeo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14FF777-F4BB-4B96-AC06-BFB4B8EF64CA}"/>
                  </a:ext>
                </a:extLst>
              </p:cNvPr>
              <p:cNvSpPr txBox="1"/>
              <p:nvPr/>
            </p:nvSpPr>
            <p:spPr>
              <a:xfrm>
                <a:off x="2078567" y="5616337"/>
                <a:ext cx="7882466" cy="923330"/>
              </a:xfrm>
              <a:prstGeom prst="rect">
                <a:avLst/>
              </a:prstGeom>
              <a:noFill/>
            </p:spPr>
            <p:txBody>
              <a:bodyPr wrap="square" rtlCol="0">
                <a:spAutoFit/>
              </a:bodyPr>
              <a:lstStyle/>
              <a:p>
                <a14:m>
                  <m:oMath xmlns:m="http://schemas.openxmlformats.org/officeDocument/2006/math">
                    <m:r>
                      <m:rPr>
                        <m:sty m:val="p"/>
                      </m:rPr>
                      <a:rPr lang="en-US" altLang="zh-CN" i="0" smtClean="0">
                        <a:latin typeface="Cambria Math" panose="02040503050406030204" pitchFamily="18" charset="0"/>
                      </a:rPr>
                      <m:t>z</m:t>
                    </m:r>
                  </m:oMath>
                </a14:m>
                <a:r>
                  <a:rPr lang="en-US" altLang="zh-CN" b="0" dirty="0">
                    <a:latin typeface="Cambria Math" panose="02040503050406030204" pitchFamily="18" charset="0"/>
                  </a:rPr>
                  <a:t>:</a:t>
                </a:r>
                <a:r>
                  <a:rPr lang="zh-CN" altLang="en-US" b="0" dirty="0">
                    <a:latin typeface="Cambria Math" panose="02040503050406030204" pitchFamily="18" charset="0"/>
                  </a:rPr>
                  <a:t>训练集样本点</a:t>
                </a:r>
                <a:r>
                  <a:rPr lang="en-US" altLang="zh-CN" dirty="0">
                    <a:latin typeface="Cambria Math" panose="02040503050406030204" pitchFamily="18" charset="0"/>
                  </a:rPr>
                  <a:t>;	</a:t>
                </a:r>
                <a14:m>
                  <m:oMath xmlns:m="http://schemas.openxmlformats.org/officeDocument/2006/math">
                    <m:r>
                      <a:rPr lang="zh-CN" altLang="en-US" b="0" i="1" smtClean="0">
                        <a:latin typeface="Cambria Math" panose="02040503050406030204" pitchFamily="18" charset="0"/>
                      </a:rPr>
                      <m:t>𝜖</m:t>
                    </m:r>
                  </m:oMath>
                </a14:m>
                <a:r>
                  <a:rPr lang="en-US" altLang="zh-CN" b="0" dirty="0">
                    <a:latin typeface="Cambria Math" panose="02040503050406030204" pitchFamily="18" charset="0"/>
                  </a:rPr>
                  <a:t>: </a:t>
                </a:r>
                <a:r>
                  <a:rPr lang="zh-CN" altLang="en-US" b="0" dirty="0">
                    <a:latin typeface="Cambria Math" panose="02040503050406030204" pitchFamily="18" charset="0"/>
                  </a:rPr>
                  <a:t>扰动</a:t>
                </a:r>
                <a:r>
                  <a:rPr lang="en-US" altLang="zh-CN" dirty="0">
                    <a:latin typeface="Cambria Math" panose="02040503050406030204" pitchFamily="18" charset="0"/>
                  </a:rPr>
                  <a:t>;	</a:t>
                </a:r>
                <a14:m>
                  <m:oMath xmlns:m="http://schemas.openxmlformats.org/officeDocument/2006/math">
                    <m:r>
                      <a:rPr lang="en-US" altLang="zh-CN" i="1" dirty="0" smtClean="0">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a:t>模型</a:t>
                </a:r>
                <a:r>
                  <a:rPr lang="en-US" altLang="zh-CN" dirty="0"/>
                  <a:t>	</a:t>
                </a:r>
                <a14:m>
                  <m:oMath xmlns:m="http://schemas.openxmlformats.org/officeDocument/2006/math">
                    <m:r>
                      <a:rPr lang="en-US" altLang="zh-CN" b="0" i="1" smtClean="0">
                        <a:latin typeface="Cambria Math" panose="02040503050406030204" pitchFamily="18" charset="0"/>
                      </a:rPr>
                      <m:t>𝑥</m:t>
                    </m:r>
                  </m:oMath>
                </a14:m>
                <a:r>
                  <a:rPr lang="en-US" altLang="zh-CN" dirty="0"/>
                  <a:t>: </a:t>
                </a:r>
                <a:r>
                  <a:rPr lang="zh-CN" altLang="en-US" dirty="0"/>
                  <a:t>测试集样本点</a:t>
                </a:r>
                <a:endParaRPr lang="en-US" altLang="zh-CN" dirty="0"/>
              </a:p>
              <a:p>
                <a14:m>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 </m:t>
                    </m:r>
                  </m:oMath>
                </a14:m>
                <a:r>
                  <a:rPr lang="en-US" altLang="zh-CN" dirty="0"/>
                  <a:t>z</a:t>
                </a:r>
                <a:r>
                  <a:rPr lang="zh-CN" altLang="en-US" dirty="0"/>
                  <a:t>对模型参数的影响函数</a:t>
                </a:r>
                <a:endParaRPr lang="en-US" altLang="zh-CN" dirty="0"/>
              </a:p>
              <a:p>
                <a14:m>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a14:m>
                <a:r>
                  <a:rPr lang="zh-CN" altLang="en-US" dirty="0"/>
                  <a:t> 训练集样本</a:t>
                </a:r>
                <a14:m>
                  <m:oMath xmlns:m="http://schemas.openxmlformats.org/officeDocument/2006/math">
                    <m:r>
                      <a:rPr lang="en-US" altLang="zh-CN" b="0" i="1" smtClean="0">
                        <a:latin typeface="Cambria Math" panose="02040503050406030204" pitchFamily="18" charset="0"/>
                      </a:rPr>
                      <m:t>𝑧</m:t>
                    </m:r>
                    <m:r>
                      <a:rPr lang="zh-CN" altLang="en-US" i="1">
                        <a:latin typeface="Cambria Math" panose="02040503050406030204" pitchFamily="18" charset="0"/>
                      </a:rPr>
                      <m:t>对</m:t>
                    </m:r>
                    <m:r>
                      <a:rPr lang="zh-CN" altLang="en-US" i="1" smtClean="0">
                        <a:latin typeface="Cambria Math" panose="02040503050406030204" pitchFamily="18" charset="0"/>
                      </a:rPr>
                      <m:t>测试集</m:t>
                    </m:r>
                  </m:oMath>
                </a14:m>
                <a:r>
                  <a:rPr lang="zh-CN" altLang="en-US" dirty="0"/>
                  <a:t>样本点</a:t>
                </a:r>
                <a14:m>
                  <m:oMath xmlns:m="http://schemas.openxmlformats.org/officeDocument/2006/math">
                    <m:r>
                      <a:rPr lang="en-US" altLang="zh-CN" b="0" i="1" dirty="0" smtClean="0">
                        <a:latin typeface="Cambria Math" panose="02040503050406030204" pitchFamily="18" charset="0"/>
                      </a:rPr>
                      <m:t>𝑥</m:t>
                    </m:r>
                  </m:oMath>
                </a14:m>
                <a:r>
                  <a:rPr lang="zh-CN" altLang="en-US" dirty="0"/>
                  <a:t>的影响函数</a:t>
                </a:r>
              </a:p>
            </p:txBody>
          </p:sp>
        </mc:Choice>
        <mc:Fallback>
          <p:sp>
            <p:nvSpPr>
              <p:cNvPr id="7" name="文本框 6">
                <a:extLst>
                  <a:ext uri="{FF2B5EF4-FFF2-40B4-BE49-F238E27FC236}">
                    <a16:creationId xmlns:a16="http://schemas.microsoft.com/office/drawing/2014/main" id="{814FF777-F4BB-4B96-AC06-BFB4B8EF64CA}"/>
                  </a:ext>
                </a:extLst>
              </p:cNvPr>
              <p:cNvSpPr txBox="1">
                <a:spLocks noRot="1" noChangeAspect="1" noMove="1" noResize="1" noEditPoints="1" noAdjustHandles="1" noChangeArrowheads="1" noChangeShapeType="1" noTextEdit="1"/>
              </p:cNvSpPr>
              <p:nvPr/>
            </p:nvSpPr>
            <p:spPr>
              <a:xfrm>
                <a:off x="2078567" y="5616337"/>
                <a:ext cx="7882466" cy="923330"/>
              </a:xfrm>
              <a:prstGeom prst="rect">
                <a:avLst/>
              </a:prstGeom>
              <a:blipFill>
                <a:blip r:embed="rId5"/>
                <a:stretch>
                  <a:fillRect t="-1351" b="-945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1F4AB4C-28F6-4953-9036-DE35E82A19A7}"/>
              </a:ext>
            </a:extLst>
          </p:cNvPr>
          <p:cNvPicPr>
            <a:picLocks noChangeAspect="1"/>
          </p:cNvPicPr>
          <p:nvPr/>
        </p:nvPicPr>
        <p:blipFill>
          <a:blip r:embed="rId6"/>
          <a:stretch>
            <a:fillRect/>
          </a:stretch>
        </p:blipFill>
        <p:spPr>
          <a:xfrm>
            <a:off x="4180467" y="4098670"/>
            <a:ext cx="2547145" cy="446934"/>
          </a:xfrm>
          <a:prstGeom prst="rect">
            <a:avLst/>
          </a:prstGeom>
        </p:spPr>
      </p:pic>
    </p:spTree>
    <p:extLst>
      <p:ext uri="{BB962C8B-B14F-4D97-AF65-F5344CB8AC3E}">
        <p14:creationId xmlns:p14="http://schemas.microsoft.com/office/powerpoint/2010/main" val="2375020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64862-ABF8-4988-AFA3-AA234CEFB90C}"/>
              </a:ext>
            </a:extLst>
          </p:cNvPr>
          <p:cNvSpPr>
            <a:spLocks noGrp="1"/>
          </p:cNvSpPr>
          <p:nvPr>
            <p:ph type="title"/>
          </p:nvPr>
        </p:nvSpPr>
        <p:spPr/>
        <p:txBody>
          <a:bodyPr/>
          <a:lstStyle/>
          <a:p>
            <a:r>
              <a:rPr lang="en-US" altLang="zh-CN" dirty="0"/>
              <a:t>KNN</a:t>
            </a:r>
            <a:endParaRPr lang="zh-CN" altLang="en-US" dirty="0"/>
          </a:p>
        </p:txBody>
      </p:sp>
      <p:pic>
        <p:nvPicPr>
          <p:cNvPr id="4" name="内容占位符 3">
            <a:extLst>
              <a:ext uri="{FF2B5EF4-FFF2-40B4-BE49-F238E27FC236}">
                <a16:creationId xmlns:a16="http://schemas.microsoft.com/office/drawing/2014/main" id="{BA1D7C73-D627-4F0D-9DD8-A09F8C486298}"/>
              </a:ext>
            </a:extLst>
          </p:cNvPr>
          <p:cNvPicPr>
            <a:picLocks noGrp="1" noChangeAspect="1"/>
          </p:cNvPicPr>
          <p:nvPr>
            <p:ph idx="1"/>
          </p:nvPr>
        </p:nvPicPr>
        <p:blipFill>
          <a:blip r:embed="rId2"/>
          <a:stretch>
            <a:fillRect/>
          </a:stretch>
        </p:blipFill>
        <p:spPr>
          <a:xfrm>
            <a:off x="1850598" y="2616200"/>
            <a:ext cx="7860669" cy="3876675"/>
          </a:xfrm>
          <a:prstGeom prst="rect">
            <a:avLst/>
          </a:prstGeom>
        </p:spPr>
      </p:pic>
      <p:sp>
        <p:nvSpPr>
          <p:cNvPr id="5" name="文本框 4">
            <a:extLst>
              <a:ext uri="{FF2B5EF4-FFF2-40B4-BE49-F238E27FC236}">
                <a16:creationId xmlns:a16="http://schemas.microsoft.com/office/drawing/2014/main" id="{A815CCB0-FB2D-4177-86A7-F9DE71475D6E}"/>
              </a:ext>
            </a:extLst>
          </p:cNvPr>
          <p:cNvSpPr txBox="1"/>
          <p:nvPr/>
        </p:nvSpPr>
        <p:spPr>
          <a:xfrm>
            <a:off x="978533" y="1576956"/>
            <a:ext cx="8796866"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新宋体" panose="02010609030101010101" pitchFamily="49" charset="-122"/>
                <a:ea typeface="新宋体" panose="02010609030101010101" pitchFamily="49" charset="-122"/>
              </a:rPr>
              <a:t>使用</a:t>
            </a:r>
            <a:r>
              <a:rPr lang="en-US" altLang="zh-CN" sz="2400" dirty="0">
                <a:latin typeface="新宋体" panose="02010609030101010101" pitchFamily="49" charset="-122"/>
                <a:ea typeface="新宋体" panose="02010609030101010101" pitchFamily="49" charset="-122"/>
              </a:rPr>
              <a:t>KNN</a:t>
            </a:r>
            <a:r>
              <a:rPr lang="zh-CN" altLang="en-US" sz="2400" dirty="0">
                <a:latin typeface="新宋体" panose="02010609030101010101" pitchFamily="49" charset="-122"/>
                <a:ea typeface="新宋体" panose="02010609030101010101" pitchFamily="49" charset="-122"/>
              </a:rPr>
              <a:t>获取训练集样本，使用加权距离之和作为预测结果，获得的训练集样本作为解释</a:t>
            </a:r>
            <a:endParaRPr lang="en-US" altLang="zh-CN" sz="2400" dirty="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2400" dirty="0">
                <a:latin typeface="新宋体" panose="02010609030101010101" pitchFamily="49" charset="-122"/>
                <a:ea typeface="新宋体" panose="02010609030101010101" pitchFamily="49" charset="-122"/>
              </a:rPr>
              <a:t>Post-hoc</a:t>
            </a:r>
            <a:endParaRPr lang="zh-CN" altLang="en-US" sz="2400"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47875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3AFC9-99E8-1449-B5A3-608F497E5455}"/>
              </a:ext>
            </a:extLst>
          </p:cNvPr>
          <p:cNvSpPr>
            <a:spLocks noGrp="1"/>
          </p:cNvSpPr>
          <p:nvPr>
            <p:ph type="title"/>
          </p:nvPr>
        </p:nvSpPr>
        <p:spPr/>
        <p:txBody>
          <a:bodyPr/>
          <a:lstStyle/>
          <a:p>
            <a:r>
              <a:rPr lang="en" altLang="zh-CN" dirty="0"/>
              <a:t>Landmark(</a:t>
            </a:r>
            <a:r>
              <a:rPr lang="zh-CN" altLang="en" dirty="0"/>
              <a:t>地标</a:t>
            </a:r>
            <a:r>
              <a:rPr lang="zh-CN" altLang="en-US" dirty="0"/>
              <a:t>）</a:t>
            </a:r>
            <a:r>
              <a:rPr kumimoji="1" lang="en-US" altLang="zh-CN" dirty="0"/>
              <a:t> </a:t>
            </a:r>
            <a:endParaRPr kumimoji="1" lang="zh-CN" altLang="en-US" dirty="0"/>
          </a:p>
        </p:txBody>
      </p:sp>
      <p:pic>
        <p:nvPicPr>
          <p:cNvPr id="9" name="内容占位符 8">
            <a:extLst>
              <a:ext uri="{FF2B5EF4-FFF2-40B4-BE49-F238E27FC236}">
                <a16:creationId xmlns:a16="http://schemas.microsoft.com/office/drawing/2014/main" id="{57A58FC7-1637-584B-BF7F-FEBDB9A129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882" y="2824479"/>
            <a:ext cx="6425116" cy="3789363"/>
          </a:xfrm>
        </p:spPr>
      </p:pic>
      <p:sp>
        <p:nvSpPr>
          <p:cNvPr id="10" name="文本框 9">
            <a:extLst>
              <a:ext uri="{FF2B5EF4-FFF2-40B4-BE49-F238E27FC236}">
                <a16:creationId xmlns:a16="http://schemas.microsoft.com/office/drawing/2014/main" id="{78372959-A7D5-F749-99D0-BE684EA4EED1}"/>
              </a:ext>
            </a:extLst>
          </p:cNvPr>
          <p:cNvSpPr txBox="1"/>
          <p:nvPr/>
        </p:nvSpPr>
        <p:spPr>
          <a:xfrm>
            <a:off x="975360" y="1574800"/>
            <a:ext cx="9062720"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使用核函数对每个测试样本计算与训练集中采样样本（</a:t>
            </a:r>
            <a:r>
              <a:rPr kumimoji="1" lang="en-US" altLang="zh-CN" dirty="0"/>
              <a:t>landmark</a:t>
            </a:r>
            <a:r>
              <a:rPr kumimoji="1" lang="zh-CN" altLang="en-US" dirty="0"/>
              <a:t>）之间的相似度，作为解释模块，之后通过</a:t>
            </a:r>
            <a:r>
              <a:rPr kumimoji="1" lang="en-US" altLang="zh-CN" dirty="0"/>
              <a:t>LBP</a:t>
            </a:r>
            <a:r>
              <a:rPr kumimoji="1" lang="zh-CN" altLang="en-US" dirty="0"/>
              <a:t>算法反过来计算训练样本与测试样本之间的重要性关系。</a:t>
            </a:r>
            <a:endParaRPr kumimoji="1" lang="en-US" altLang="zh-CN" dirty="0"/>
          </a:p>
          <a:p>
            <a:pPr marL="285750" indent="-285750">
              <a:buFont typeface="Arial" panose="020B0604020202020204" pitchFamily="34" charset="0"/>
              <a:buChar char="•"/>
            </a:pPr>
            <a:r>
              <a:rPr kumimoji="1" lang="en-US" altLang="zh-CN" dirty="0"/>
              <a:t>Joint + post-hoc</a:t>
            </a:r>
            <a:endParaRPr kumimoji="1" lang="zh-CN" altLang="en-US" dirty="0"/>
          </a:p>
        </p:txBody>
      </p:sp>
    </p:spTree>
    <p:extLst>
      <p:ext uri="{BB962C8B-B14F-4D97-AF65-F5344CB8AC3E}">
        <p14:creationId xmlns:p14="http://schemas.microsoft.com/office/powerpoint/2010/main" val="2388018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1F21C-9EFA-4CE2-8D1B-313FC2170CA2}"/>
              </a:ext>
            </a:extLst>
          </p:cNvPr>
          <p:cNvSpPr>
            <a:spLocks noGrp="1"/>
          </p:cNvSpPr>
          <p:nvPr>
            <p:ph type="title"/>
          </p:nvPr>
        </p:nvSpPr>
        <p:spPr/>
        <p:txBody>
          <a:bodyPr/>
          <a:lstStyle/>
          <a:p>
            <a:r>
              <a:rPr lang="en-US" altLang="zh-CN" dirty="0"/>
              <a:t>Saliency-based</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4C8036-AB5D-4272-9F0C-F9B6C1CD1A71}"/>
                  </a:ext>
                </a:extLst>
              </p:cNvPr>
              <p:cNvSpPr>
                <a:spLocks noGrp="1"/>
              </p:cNvSpPr>
              <p:nvPr>
                <p:ph idx="1"/>
              </p:nvPr>
            </p:nvSpPr>
            <p:spPr>
              <a:xfrm>
                <a:off x="838200" y="1582737"/>
                <a:ext cx="10515600" cy="4351338"/>
              </a:xfrm>
            </p:spPr>
            <p:txBody>
              <a:bodyPr>
                <a:normAutofit fontScale="77500" lnSpcReduction="20000"/>
              </a:bodyPr>
              <a:lstStyle/>
              <a:p>
                <a:pPr marL="0" indent="0">
                  <a:buNone/>
                </a:pPr>
                <a:r>
                  <a:rPr lang="zh-CN" altLang="en-US" sz="2400" dirty="0"/>
                  <a:t>定义输入样本每个</a:t>
                </a:r>
                <a:r>
                  <a:rPr lang="en-US" altLang="zh-CN" sz="2400" dirty="0"/>
                  <a:t>token</a:t>
                </a:r>
                <a:r>
                  <a:rPr lang="zh-CN" altLang="en-US" sz="2400" dirty="0"/>
                  <a:t>的重要程度</a:t>
                </a:r>
                <a:r>
                  <a:rPr lang="en-US" altLang="zh-CN" sz="2400" dirty="0"/>
                  <a:t>(saliency/attribution), </a:t>
                </a:r>
                <a:r>
                  <a:rPr lang="zh-CN" altLang="en-US" sz="2400" dirty="0"/>
                  <a:t>获得输入和输出之间的关联，常采用热力图的形式表示</a:t>
                </a:r>
                <a:r>
                  <a:rPr lang="en-US" altLang="zh-CN" sz="2400" dirty="0"/>
                  <a:t> </a:t>
                </a:r>
              </a:p>
              <a:p>
                <a:endParaRPr lang="en-US" altLang="zh-CN" sz="2400" dirty="0"/>
              </a:p>
              <a:p>
                <a:r>
                  <a:rPr lang="zh-CN" altLang="en-US" sz="2400" dirty="0"/>
                  <a:t>基于梯度的重要性分数：</a:t>
                </a:r>
                <a:endParaRPr lang="en-US" altLang="zh-CN" sz="2400" dirty="0"/>
              </a:p>
              <a:p>
                <a:pPr marL="457200" lvl="1" indent="0">
                  <a:buNone/>
                </a:pPr>
                <a:r>
                  <a:rPr lang="zh-CN" altLang="en-US" dirty="0"/>
                  <a:t>对于单词</a:t>
                </a:r>
                <a:r>
                  <a:rPr lang="en-US" altLang="zh-CN" dirty="0"/>
                  <a:t>w</a:t>
                </a:r>
                <a:r>
                  <a:rPr lang="zh-CN" altLang="en-US" dirty="0"/>
                  <a:t>，其</a:t>
                </a:r>
                <a:r>
                  <a:rPr lang="en-US" altLang="zh-CN" dirty="0"/>
                  <a:t>N</a:t>
                </a:r>
                <a:r>
                  <a:rPr lang="zh-CN" altLang="en-US" dirty="0"/>
                  <a:t>维</a:t>
                </a:r>
                <a:r>
                  <a:rPr lang="en-US" altLang="zh-CN" dirty="0"/>
                  <a:t>embedding</a:t>
                </a:r>
                <a:r>
                  <a:rPr lang="zh-CN" altLang="en-US" dirty="0"/>
                  <a:t>表示</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m:rPr>
                            <m:sty m:val="p"/>
                          </m:rPr>
                          <a:rPr lang="en-US" altLang="zh-CN" i="1">
                            <a:latin typeface="Cambria Math" panose="02040503050406030204" pitchFamily="18" charset="0"/>
                          </a:rPr>
                          <m:t>N</m:t>
                        </m:r>
                      </m:sub>
                    </m:sSub>
                    <m:r>
                      <a:rPr lang="en-US" altLang="zh-CN" b="0" i="1" smtClean="0">
                        <a:latin typeface="Cambria Math" panose="02040503050406030204" pitchFamily="18" charset="0"/>
                      </a:rPr>
                      <m:t>}</m:t>
                    </m:r>
                  </m:oMath>
                </a14:m>
                <a:r>
                  <a:rPr lang="en-US" altLang="zh-CN" dirty="0"/>
                  <a:t>,</a:t>
                </a:r>
                <a:r>
                  <a:rPr lang="zh-CN" altLang="en-US" dirty="0"/>
                  <a:t>则对于预测结果</a:t>
                </a:r>
                <a14:m>
                  <m:oMath xmlns:m="http://schemas.openxmlformats.org/officeDocument/2006/math">
                    <m:r>
                      <a:rPr lang="en-US" altLang="zh-CN" b="0" i="1" smtClean="0">
                        <a:latin typeface="Cambria Math" panose="02040503050406030204" pitchFamily="18" charset="0"/>
                      </a:rPr>
                      <m:t>𝑦</m:t>
                    </m:r>
                  </m:oMath>
                </a14:m>
                <a:r>
                  <a:rPr lang="en-US" altLang="zh-CN" dirty="0"/>
                  <a:t>,</a:t>
                </a:r>
                <a:r>
                  <a:rPr lang="zh-CN" altLang="en-US" dirty="0"/>
                  <a:t>其</a:t>
                </a:r>
                <a:r>
                  <a:rPr lang="en-US" altLang="zh-CN" dirty="0" err="1"/>
                  <a:t>softmax</a:t>
                </a:r>
                <a:r>
                  <a:rPr lang="zh-CN" altLang="en-US" dirty="0"/>
                  <a:t>之前的输出为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r>
                      <a:rPr lang="zh-CN" altLang="en-US" i="1">
                        <a:latin typeface="Cambria Math" panose="02040503050406030204" pitchFamily="18" charset="0"/>
                      </a:rPr>
                      <m:t>则</m:t>
                    </m:r>
                  </m:oMath>
                </a14:m>
                <a:r>
                  <a:rPr lang="en-US" altLang="zh-CN" b="0" dirty="0"/>
                  <a:t>:</a:t>
                </a: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𝑠𝑐𝑜𝑟𝑒</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den>
                      </m:f>
                    </m:oMath>
                  </m:oMathPara>
                </a14:m>
                <a:endParaRPr lang="en-US" altLang="zh-CN" sz="2000" b="0" dirty="0"/>
              </a:p>
              <a:p>
                <a:pPr marL="0" indent="0">
                  <a:buNone/>
                </a:pPr>
                <a:r>
                  <a:rPr lang="en-US" altLang="zh-CN" sz="2000" dirty="0"/>
                  <a:t>				</a:t>
                </a:r>
                <a14:m>
                  <m:oMath xmlns:m="http://schemas.openxmlformats.org/officeDocument/2006/math">
                    <m:r>
                      <a:rPr lang="en-US" altLang="zh-CN" sz="2000" b="0" i="1" smtClean="0">
                        <a:latin typeface="Cambria Math" panose="02040503050406030204" pitchFamily="18" charset="0"/>
                      </a:rPr>
                      <m:t>𝑠𝑐𝑜𝑟𝑒</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𝑤</m:t>
                        </m:r>
                      </m:e>
                    </m: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𝑖</m:t>
                            </m:r>
                          </m:sub>
                          <m:sup/>
                          <m:e>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den>
                            </m:f>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  </m:t>
                            </m:r>
                          </m:e>
                        </m:nary>
                      </m:e>
                    </m:rad>
                    <m:r>
                      <a:rPr lang="en-US" altLang="zh-CN" sz="2000" b="0" i="1" smtClean="0">
                        <a:latin typeface="Cambria Math" panose="02040503050406030204" pitchFamily="18" charset="0"/>
                      </a:rPr>
                      <m:t> </m:t>
                    </m:r>
                  </m:oMath>
                </a14:m>
                <a:endParaRPr lang="en-US" altLang="zh-CN" sz="2000" b="0" dirty="0"/>
              </a:p>
              <a:p>
                <a:endParaRPr lang="en-US" altLang="zh-CN" sz="2400" dirty="0"/>
              </a:p>
              <a:p>
                <a:r>
                  <a:rPr lang="zh-CN" altLang="en-US" sz="2400" dirty="0"/>
                  <a:t>基于积分梯度的重要性分数：</a:t>
                </a:r>
                <a:endParaRPr lang="en-US" altLang="zh-CN" sz="2400" dirty="0"/>
              </a:p>
              <a:p>
                <a:pPr marL="0" indent="0">
                  <a:buNone/>
                </a:pPr>
                <a:r>
                  <a:rPr lang="en-US" altLang="zh-CN" sz="2400" dirty="0"/>
                  <a:t>      </a:t>
                </a:r>
                <a:r>
                  <a:rPr lang="zh-CN" altLang="en-US" sz="2400" dirty="0"/>
                  <a:t>相对于计算单个点的梯度，结果不够稳定，因此改为计算路径积分</a:t>
                </a:r>
                <a:endParaRPr lang="en-US" altLang="zh-CN" sz="2400" dirty="0"/>
              </a:p>
              <a:p>
                <a:endParaRPr lang="en-US" altLang="zh-CN" sz="2400" dirty="0"/>
              </a:p>
              <a:p>
                <a:r>
                  <a:rPr lang="en-US" altLang="zh-CN" sz="2400" dirty="0"/>
                  <a:t>Post-hoc</a:t>
                </a:r>
              </a:p>
            </p:txBody>
          </p:sp>
        </mc:Choice>
        <mc:Fallback>
          <p:sp>
            <p:nvSpPr>
              <p:cNvPr id="3" name="内容占位符 2">
                <a:extLst>
                  <a:ext uri="{FF2B5EF4-FFF2-40B4-BE49-F238E27FC236}">
                    <a16:creationId xmlns:a16="http://schemas.microsoft.com/office/drawing/2014/main" id="{284C8036-AB5D-4272-9F0C-F9B6C1CD1A71}"/>
                  </a:ext>
                </a:extLst>
              </p:cNvPr>
              <p:cNvSpPr>
                <a:spLocks noGrp="1" noRot="1" noChangeAspect="1" noMove="1" noResize="1" noEditPoints="1" noAdjustHandles="1" noChangeArrowheads="1" noChangeShapeType="1" noTextEdit="1"/>
              </p:cNvSpPr>
              <p:nvPr>
                <p:ph idx="1"/>
              </p:nvPr>
            </p:nvSpPr>
            <p:spPr>
              <a:xfrm>
                <a:off x="838200" y="1582737"/>
                <a:ext cx="10515600" cy="4351338"/>
              </a:xfrm>
              <a:blipFill>
                <a:blip r:embed="rId2"/>
                <a:stretch>
                  <a:fillRect l="-483" t="-2332" r="-24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6ABD4E7-3963-4E32-A1CB-005BC482CCEA}"/>
              </a:ext>
            </a:extLst>
          </p:cNvPr>
          <p:cNvPicPr>
            <a:picLocks noChangeAspect="1"/>
          </p:cNvPicPr>
          <p:nvPr/>
        </p:nvPicPr>
        <p:blipFill>
          <a:blip r:embed="rId3"/>
          <a:stretch>
            <a:fillRect/>
          </a:stretch>
        </p:blipFill>
        <p:spPr>
          <a:xfrm>
            <a:off x="3206311" y="5934075"/>
            <a:ext cx="6287377" cy="755650"/>
          </a:xfrm>
          <a:prstGeom prst="rect">
            <a:avLst/>
          </a:prstGeom>
        </p:spPr>
      </p:pic>
    </p:spTree>
    <p:extLst>
      <p:ext uri="{BB962C8B-B14F-4D97-AF65-F5344CB8AC3E}">
        <p14:creationId xmlns:p14="http://schemas.microsoft.com/office/powerpoint/2010/main" val="1835361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4A3AE-594B-4FD5-B573-2A5C3E62ED6B}"/>
              </a:ext>
            </a:extLst>
          </p:cNvPr>
          <p:cNvSpPr>
            <a:spLocks noGrp="1"/>
          </p:cNvSpPr>
          <p:nvPr>
            <p:ph type="title"/>
          </p:nvPr>
        </p:nvSpPr>
        <p:spPr/>
        <p:txBody>
          <a:bodyPr/>
          <a:lstStyle/>
          <a:p>
            <a:r>
              <a:rPr lang="en-US" altLang="zh-CN" dirty="0"/>
              <a:t>Saliency-based</a:t>
            </a:r>
            <a:endParaRPr lang="zh-CN" altLang="en-US" dirty="0"/>
          </a:p>
        </p:txBody>
      </p:sp>
      <p:sp>
        <p:nvSpPr>
          <p:cNvPr id="3" name="内容占位符 2">
            <a:extLst>
              <a:ext uri="{FF2B5EF4-FFF2-40B4-BE49-F238E27FC236}">
                <a16:creationId xmlns:a16="http://schemas.microsoft.com/office/drawing/2014/main" id="{1B942A9B-92B7-4E68-AE52-70AF2B1AE218}"/>
              </a:ext>
            </a:extLst>
          </p:cNvPr>
          <p:cNvSpPr>
            <a:spLocks noGrp="1"/>
          </p:cNvSpPr>
          <p:nvPr>
            <p:ph idx="1"/>
          </p:nvPr>
        </p:nvSpPr>
        <p:spPr/>
        <p:txBody>
          <a:bodyPr/>
          <a:lstStyle/>
          <a:p>
            <a:r>
              <a:rPr lang="zh-CN" altLang="en-US" dirty="0"/>
              <a:t>通过去除单个</a:t>
            </a:r>
            <a:r>
              <a:rPr lang="en-US" altLang="zh-CN" dirty="0"/>
              <a:t>token</a:t>
            </a:r>
            <a:r>
              <a:rPr lang="zh-CN" altLang="en-US" dirty="0"/>
              <a:t>后输出分数的变化定义重要性分数：</a:t>
            </a:r>
            <a:endParaRPr lang="en-US" altLang="zh-CN" dirty="0"/>
          </a:p>
          <a:p>
            <a:r>
              <a:rPr lang="en-US" altLang="zh-CN" dirty="0"/>
              <a:t>Post-hoc</a:t>
            </a:r>
          </a:p>
          <a:p>
            <a:endParaRPr lang="zh-CN" altLang="en-US" dirty="0"/>
          </a:p>
        </p:txBody>
      </p:sp>
      <p:pic>
        <p:nvPicPr>
          <p:cNvPr id="4" name="图片 3">
            <a:extLst>
              <a:ext uri="{FF2B5EF4-FFF2-40B4-BE49-F238E27FC236}">
                <a16:creationId xmlns:a16="http://schemas.microsoft.com/office/drawing/2014/main" id="{602BEF8B-3D4A-4147-AD2B-5C2CC5868546}"/>
              </a:ext>
            </a:extLst>
          </p:cNvPr>
          <p:cNvPicPr>
            <a:picLocks noChangeAspect="1"/>
          </p:cNvPicPr>
          <p:nvPr/>
        </p:nvPicPr>
        <p:blipFill>
          <a:blip r:embed="rId2"/>
          <a:stretch>
            <a:fillRect/>
          </a:stretch>
        </p:blipFill>
        <p:spPr>
          <a:xfrm>
            <a:off x="3361715" y="3042400"/>
            <a:ext cx="4372585" cy="638264"/>
          </a:xfrm>
          <a:prstGeom prst="rect">
            <a:avLst/>
          </a:prstGeom>
        </p:spPr>
      </p:pic>
      <p:pic>
        <p:nvPicPr>
          <p:cNvPr id="5" name="图片 4">
            <a:extLst>
              <a:ext uri="{FF2B5EF4-FFF2-40B4-BE49-F238E27FC236}">
                <a16:creationId xmlns:a16="http://schemas.microsoft.com/office/drawing/2014/main" id="{EC352681-7855-4821-98FD-5A91440558A3}"/>
              </a:ext>
            </a:extLst>
          </p:cNvPr>
          <p:cNvPicPr>
            <a:picLocks noChangeAspect="1"/>
          </p:cNvPicPr>
          <p:nvPr/>
        </p:nvPicPr>
        <p:blipFill>
          <a:blip r:embed="rId3"/>
          <a:stretch>
            <a:fillRect/>
          </a:stretch>
        </p:blipFill>
        <p:spPr>
          <a:xfrm>
            <a:off x="2225040" y="3884569"/>
            <a:ext cx="5318760" cy="2973431"/>
          </a:xfrm>
          <a:prstGeom prst="rect">
            <a:avLst/>
          </a:prstGeom>
        </p:spPr>
      </p:pic>
      <p:sp>
        <p:nvSpPr>
          <p:cNvPr id="6" name="文本框 5">
            <a:extLst>
              <a:ext uri="{FF2B5EF4-FFF2-40B4-BE49-F238E27FC236}">
                <a16:creationId xmlns:a16="http://schemas.microsoft.com/office/drawing/2014/main" id="{AB996BED-C1C2-44E8-9A78-BB46A098939B}"/>
              </a:ext>
            </a:extLst>
          </p:cNvPr>
          <p:cNvSpPr txBox="1"/>
          <p:nvPr/>
        </p:nvSpPr>
        <p:spPr>
          <a:xfrm>
            <a:off x="7543800" y="5896401"/>
            <a:ext cx="4372585" cy="830997"/>
          </a:xfrm>
          <a:prstGeom prst="rect">
            <a:avLst/>
          </a:prstGeom>
          <a:noFill/>
        </p:spPr>
        <p:txBody>
          <a:bodyPr wrap="square" rtlCol="0">
            <a:spAutoFit/>
          </a:bodyPr>
          <a:lstStyle/>
          <a:p>
            <a:r>
              <a:rPr lang="zh-CN" altLang="en-US" sz="2400" dirty="0"/>
              <a:t>每次删去最不重要的</a:t>
            </a:r>
            <a:r>
              <a:rPr lang="en-US" altLang="zh-CN" sz="2400" dirty="0"/>
              <a:t>token(</a:t>
            </a:r>
            <a:r>
              <a:rPr lang="zh-CN" altLang="en-US" sz="2400" dirty="0"/>
              <a:t>横线）探究模型的行为</a:t>
            </a:r>
          </a:p>
        </p:txBody>
      </p:sp>
    </p:spTree>
    <p:extLst>
      <p:ext uri="{BB962C8B-B14F-4D97-AF65-F5344CB8AC3E}">
        <p14:creationId xmlns:p14="http://schemas.microsoft.com/office/powerpoint/2010/main" val="546445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C91A-6563-46F1-B3FA-451340AA878F}"/>
              </a:ext>
            </a:extLst>
          </p:cNvPr>
          <p:cNvSpPr>
            <a:spLocks noGrp="1"/>
          </p:cNvSpPr>
          <p:nvPr>
            <p:ph type="title"/>
          </p:nvPr>
        </p:nvSpPr>
        <p:spPr/>
        <p:txBody>
          <a:bodyPr/>
          <a:lstStyle/>
          <a:p>
            <a:r>
              <a:rPr lang="en-US" altLang="zh-CN" dirty="0"/>
              <a:t>Saliency-based</a:t>
            </a:r>
            <a:endParaRPr lang="zh-CN" altLang="en-US" dirty="0"/>
          </a:p>
        </p:txBody>
      </p:sp>
      <p:pic>
        <p:nvPicPr>
          <p:cNvPr id="4" name="内容占位符 3">
            <a:extLst>
              <a:ext uri="{FF2B5EF4-FFF2-40B4-BE49-F238E27FC236}">
                <a16:creationId xmlns:a16="http://schemas.microsoft.com/office/drawing/2014/main" id="{B7EE1902-22B0-428F-8A1D-2FD24DA4DC74}"/>
              </a:ext>
            </a:extLst>
          </p:cNvPr>
          <p:cNvPicPr>
            <a:picLocks noGrp="1" noChangeAspect="1"/>
          </p:cNvPicPr>
          <p:nvPr>
            <p:ph idx="1"/>
          </p:nvPr>
        </p:nvPicPr>
        <p:blipFill>
          <a:blip r:embed="rId2"/>
          <a:stretch>
            <a:fillRect/>
          </a:stretch>
        </p:blipFill>
        <p:spPr>
          <a:xfrm>
            <a:off x="6375400" y="3071111"/>
            <a:ext cx="4978400" cy="3421764"/>
          </a:xfrm>
          <a:prstGeom prst="rect">
            <a:avLst/>
          </a:prstGeom>
        </p:spPr>
      </p:pic>
      <p:sp>
        <p:nvSpPr>
          <p:cNvPr id="5" name="内容占位符 2">
            <a:extLst>
              <a:ext uri="{FF2B5EF4-FFF2-40B4-BE49-F238E27FC236}">
                <a16:creationId xmlns:a16="http://schemas.microsoft.com/office/drawing/2014/main" id="{902DF558-FB0D-46A3-A368-C923ABACBA5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LBP</a:t>
            </a:r>
            <a:r>
              <a:rPr lang="zh-CN" altLang="en-US"/>
              <a:t>：基于</a:t>
            </a:r>
            <a:r>
              <a:rPr lang="zh-CN" altLang="en-US" dirty="0"/>
              <a:t>梯度</a:t>
            </a:r>
            <a:r>
              <a:rPr lang="en-US" altLang="zh-CN" dirty="0"/>
              <a:t>/</a:t>
            </a:r>
            <a:r>
              <a:rPr lang="zh-CN" altLang="en-US" dirty="0"/>
              <a:t>扰动的方法直接计算输入和输出的关系，忽略了重要性分数在层与层之间的传播，基于此：</a:t>
            </a:r>
            <a:endParaRPr lang="en-US" altLang="zh-CN" dirty="0"/>
          </a:p>
          <a:p>
            <a:endParaRPr lang="en-US" altLang="zh-CN" dirty="0"/>
          </a:p>
          <a:p>
            <a:endParaRPr lang="zh-CN" altLang="en-US" dirty="0"/>
          </a:p>
        </p:txBody>
      </p:sp>
      <p:pic>
        <p:nvPicPr>
          <p:cNvPr id="6" name="图片 5">
            <a:extLst>
              <a:ext uri="{FF2B5EF4-FFF2-40B4-BE49-F238E27FC236}">
                <a16:creationId xmlns:a16="http://schemas.microsoft.com/office/drawing/2014/main" id="{BFE4678E-4D71-4206-98C6-24604D91770C}"/>
              </a:ext>
            </a:extLst>
          </p:cNvPr>
          <p:cNvPicPr>
            <a:picLocks noChangeAspect="1"/>
          </p:cNvPicPr>
          <p:nvPr/>
        </p:nvPicPr>
        <p:blipFill rotWithShape="1">
          <a:blip r:embed="rId3"/>
          <a:srcRect t="9477"/>
          <a:stretch/>
        </p:blipFill>
        <p:spPr>
          <a:xfrm>
            <a:off x="203200" y="3193699"/>
            <a:ext cx="5892799" cy="2013301"/>
          </a:xfrm>
          <a:prstGeom prst="rect">
            <a:avLst/>
          </a:prstGeom>
        </p:spPr>
      </p:pic>
      <p:pic>
        <p:nvPicPr>
          <p:cNvPr id="8" name="图片 7">
            <a:extLst>
              <a:ext uri="{FF2B5EF4-FFF2-40B4-BE49-F238E27FC236}">
                <a16:creationId xmlns:a16="http://schemas.microsoft.com/office/drawing/2014/main" id="{A8B8BD2A-0D7F-486C-85B6-104566D90809}"/>
              </a:ext>
            </a:extLst>
          </p:cNvPr>
          <p:cNvPicPr>
            <a:picLocks noChangeAspect="1"/>
          </p:cNvPicPr>
          <p:nvPr/>
        </p:nvPicPr>
        <p:blipFill>
          <a:blip r:embed="rId4"/>
          <a:stretch>
            <a:fillRect/>
          </a:stretch>
        </p:blipFill>
        <p:spPr>
          <a:xfrm>
            <a:off x="462280" y="5489071"/>
            <a:ext cx="2301875" cy="563899"/>
          </a:xfrm>
          <a:prstGeom prst="rect">
            <a:avLst/>
          </a:prstGeom>
        </p:spPr>
      </p:pic>
    </p:spTree>
    <p:extLst>
      <p:ext uri="{BB962C8B-B14F-4D97-AF65-F5344CB8AC3E}">
        <p14:creationId xmlns:p14="http://schemas.microsoft.com/office/powerpoint/2010/main" val="2823632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0A71-C533-4698-A2D0-0219F29EC627}"/>
              </a:ext>
            </a:extLst>
          </p:cNvPr>
          <p:cNvSpPr>
            <a:spLocks noGrp="1"/>
          </p:cNvSpPr>
          <p:nvPr>
            <p:ph type="title"/>
          </p:nvPr>
        </p:nvSpPr>
        <p:spPr/>
        <p:txBody>
          <a:bodyPr/>
          <a:lstStyle/>
          <a:p>
            <a:r>
              <a:rPr lang="en-US" altLang="zh-CN" dirty="0"/>
              <a:t>Explanation-Based</a:t>
            </a:r>
            <a:endParaRPr lang="zh-CN" altLang="en-US" dirty="0"/>
          </a:p>
        </p:txBody>
      </p:sp>
      <p:sp>
        <p:nvSpPr>
          <p:cNvPr id="3" name="内容占位符 2">
            <a:extLst>
              <a:ext uri="{FF2B5EF4-FFF2-40B4-BE49-F238E27FC236}">
                <a16:creationId xmlns:a16="http://schemas.microsoft.com/office/drawing/2014/main" id="{A2D3ABD2-3379-4FCF-A0F0-C99A3A7209FC}"/>
              </a:ext>
            </a:extLst>
          </p:cNvPr>
          <p:cNvSpPr>
            <a:spLocks noGrp="1"/>
          </p:cNvSpPr>
          <p:nvPr>
            <p:ph idx="1"/>
          </p:nvPr>
        </p:nvSpPr>
        <p:spPr/>
        <p:txBody>
          <a:bodyPr/>
          <a:lstStyle/>
          <a:p>
            <a:r>
              <a:rPr lang="en-US" altLang="zh-CN" dirty="0"/>
              <a:t>Rationale-Based</a:t>
            </a:r>
          </a:p>
          <a:p>
            <a:pPr lvl="1"/>
            <a:r>
              <a:rPr lang="en-US" altLang="zh-CN" dirty="0"/>
              <a:t>extractive rationale / abstractive rationale</a:t>
            </a:r>
          </a:p>
          <a:p>
            <a:r>
              <a:rPr lang="en-US" altLang="zh-CN" dirty="0"/>
              <a:t>Concept-Based</a:t>
            </a:r>
          </a:p>
          <a:p>
            <a:r>
              <a:rPr lang="en-US" altLang="zh-CN" dirty="0"/>
              <a:t>Hierarchical</a:t>
            </a:r>
          </a:p>
        </p:txBody>
      </p:sp>
    </p:spTree>
    <p:extLst>
      <p:ext uri="{BB962C8B-B14F-4D97-AF65-F5344CB8AC3E}">
        <p14:creationId xmlns:p14="http://schemas.microsoft.com/office/powerpoint/2010/main" val="3968464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BE1F6-3396-4570-93B1-9F9D265FFE62}"/>
              </a:ext>
            </a:extLst>
          </p:cNvPr>
          <p:cNvSpPr>
            <a:spLocks noGrp="1"/>
          </p:cNvSpPr>
          <p:nvPr>
            <p:ph type="title"/>
          </p:nvPr>
        </p:nvSpPr>
        <p:spPr/>
        <p:txBody>
          <a:bodyPr/>
          <a:lstStyle/>
          <a:p>
            <a:r>
              <a:rPr lang="en-US" altLang="zh-CN" dirty="0"/>
              <a:t>Rationale-based</a:t>
            </a:r>
            <a:endParaRPr lang="zh-CN" altLang="en-US" dirty="0"/>
          </a:p>
        </p:txBody>
      </p:sp>
      <p:sp>
        <p:nvSpPr>
          <p:cNvPr id="3" name="内容占位符 2">
            <a:extLst>
              <a:ext uri="{FF2B5EF4-FFF2-40B4-BE49-F238E27FC236}">
                <a16:creationId xmlns:a16="http://schemas.microsoft.com/office/drawing/2014/main" id="{2AD45723-100D-48B0-A8F2-E361E3B02CA2}"/>
              </a:ext>
            </a:extLst>
          </p:cNvPr>
          <p:cNvSpPr>
            <a:spLocks noGrp="1"/>
          </p:cNvSpPr>
          <p:nvPr>
            <p:ph idx="1"/>
          </p:nvPr>
        </p:nvSpPr>
        <p:spPr>
          <a:xfrm>
            <a:off x="728870" y="1803301"/>
            <a:ext cx="10515600" cy="571580"/>
          </a:xfrm>
        </p:spPr>
        <p:txBody>
          <a:bodyPr/>
          <a:lstStyle/>
          <a:p>
            <a:r>
              <a:rPr lang="en-US" altLang="zh-CN" dirty="0"/>
              <a:t>Extractive rationale generation:</a:t>
            </a:r>
          </a:p>
          <a:p>
            <a:endParaRPr lang="en-US" altLang="zh-CN" dirty="0"/>
          </a:p>
        </p:txBody>
      </p:sp>
      <p:pic>
        <p:nvPicPr>
          <p:cNvPr id="4" name="图片 3">
            <a:extLst>
              <a:ext uri="{FF2B5EF4-FFF2-40B4-BE49-F238E27FC236}">
                <a16:creationId xmlns:a16="http://schemas.microsoft.com/office/drawing/2014/main" id="{E334DC47-595F-4865-B888-E086B669889F}"/>
              </a:ext>
            </a:extLst>
          </p:cNvPr>
          <p:cNvPicPr>
            <a:picLocks noChangeAspect="1"/>
          </p:cNvPicPr>
          <p:nvPr/>
        </p:nvPicPr>
        <p:blipFill>
          <a:blip r:embed="rId2"/>
          <a:stretch>
            <a:fillRect/>
          </a:stretch>
        </p:blipFill>
        <p:spPr>
          <a:xfrm>
            <a:off x="1874629" y="2514185"/>
            <a:ext cx="2981741" cy="571580"/>
          </a:xfrm>
          <a:prstGeom prst="rect">
            <a:avLst/>
          </a:prstGeom>
        </p:spPr>
      </p:pic>
      <p:pic>
        <p:nvPicPr>
          <p:cNvPr id="5" name="图片 4">
            <a:extLst>
              <a:ext uri="{FF2B5EF4-FFF2-40B4-BE49-F238E27FC236}">
                <a16:creationId xmlns:a16="http://schemas.microsoft.com/office/drawing/2014/main" id="{F41764B7-C8CD-40F0-80EE-E36938E482D1}"/>
              </a:ext>
            </a:extLst>
          </p:cNvPr>
          <p:cNvPicPr>
            <a:picLocks noChangeAspect="1"/>
          </p:cNvPicPr>
          <p:nvPr/>
        </p:nvPicPr>
        <p:blipFill>
          <a:blip r:embed="rId3"/>
          <a:stretch>
            <a:fillRect/>
          </a:stretch>
        </p:blipFill>
        <p:spPr>
          <a:xfrm>
            <a:off x="1657899" y="3329553"/>
            <a:ext cx="4134427" cy="695422"/>
          </a:xfrm>
          <a:prstGeom prst="rect">
            <a:avLst/>
          </a:prstGeom>
        </p:spPr>
      </p:pic>
      <p:pic>
        <p:nvPicPr>
          <p:cNvPr id="7" name="图片 6">
            <a:extLst>
              <a:ext uri="{FF2B5EF4-FFF2-40B4-BE49-F238E27FC236}">
                <a16:creationId xmlns:a16="http://schemas.microsoft.com/office/drawing/2014/main" id="{58980C3F-3B10-47F8-852D-5590B9D08F42}"/>
              </a:ext>
            </a:extLst>
          </p:cNvPr>
          <p:cNvPicPr>
            <a:picLocks noChangeAspect="1"/>
          </p:cNvPicPr>
          <p:nvPr/>
        </p:nvPicPr>
        <p:blipFill>
          <a:blip r:embed="rId4"/>
          <a:stretch>
            <a:fillRect/>
          </a:stretch>
        </p:blipFill>
        <p:spPr>
          <a:xfrm>
            <a:off x="1631707" y="4239909"/>
            <a:ext cx="3467584" cy="657317"/>
          </a:xfrm>
          <a:prstGeom prst="rect">
            <a:avLst/>
          </a:prstGeom>
        </p:spPr>
      </p:pic>
      <p:pic>
        <p:nvPicPr>
          <p:cNvPr id="8" name="图片 7">
            <a:extLst>
              <a:ext uri="{FF2B5EF4-FFF2-40B4-BE49-F238E27FC236}">
                <a16:creationId xmlns:a16="http://schemas.microsoft.com/office/drawing/2014/main" id="{0BF2A2BF-3701-4A6B-93BE-571CD5AD76BA}"/>
              </a:ext>
            </a:extLst>
          </p:cNvPr>
          <p:cNvPicPr>
            <a:picLocks noChangeAspect="1"/>
          </p:cNvPicPr>
          <p:nvPr/>
        </p:nvPicPr>
        <p:blipFill>
          <a:blip r:embed="rId5"/>
          <a:stretch>
            <a:fillRect/>
          </a:stretch>
        </p:blipFill>
        <p:spPr>
          <a:xfrm>
            <a:off x="1776978" y="5106176"/>
            <a:ext cx="3896269" cy="676369"/>
          </a:xfrm>
          <a:prstGeom prst="rect">
            <a:avLst/>
          </a:prstGeom>
        </p:spPr>
      </p:pic>
      <p:pic>
        <p:nvPicPr>
          <p:cNvPr id="9" name="图片 8">
            <a:extLst>
              <a:ext uri="{FF2B5EF4-FFF2-40B4-BE49-F238E27FC236}">
                <a16:creationId xmlns:a16="http://schemas.microsoft.com/office/drawing/2014/main" id="{2168A74B-A572-4C29-AB92-EEE2DD0A287D}"/>
              </a:ext>
            </a:extLst>
          </p:cNvPr>
          <p:cNvPicPr>
            <a:picLocks noChangeAspect="1"/>
          </p:cNvPicPr>
          <p:nvPr/>
        </p:nvPicPr>
        <p:blipFill>
          <a:blip r:embed="rId6"/>
          <a:stretch>
            <a:fillRect/>
          </a:stretch>
        </p:blipFill>
        <p:spPr>
          <a:xfrm>
            <a:off x="1523362" y="5725954"/>
            <a:ext cx="4572638" cy="857370"/>
          </a:xfrm>
          <a:prstGeom prst="rect">
            <a:avLst/>
          </a:prstGeom>
        </p:spPr>
      </p:pic>
      <p:sp>
        <p:nvSpPr>
          <p:cNvPr id="10" name="文本框 9">
            <a:extLst>
              <a:ext uri="{FF2B5EF4-FFF2-40B4-BE49-F238E27FC236}">
                <a16:creationId xmlns:a16="http://schemas.microsoft.com/office/drawing/2014/main" id="{48B8DCE5-7988-4BBF-A92A-2C2E2C10988F}"/>
              </a:ext>
            </a:extLst>
          </p:cNvPr>
          <p:cNvSpPr txBox="1"/>
          <p:nvPr/>
        </p:nvSpPr>
        <p:spPr>
          <a:xfrm>
            <a:off x="6721355" y="2639006"/>
            <a:ext cx="5336888" cy="369332"/>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rPr>
              <a:t>将文本</a:t>
            </a:r>
            <a:r>
              <a:rPr lang="en-US" altLang="zh-CN" dirty="0">
                <a:latin typeface="新宋体" panose="02010609030101010101" pitchFamily="49" charset="-122"/>
                <a:ea typeface="新宋体" panose="02010609030101010101" pitchFamily="49" charset="-122"/>
              </a:rPr>
              <a:t>x</a:t>
            </a:r>
            <a:r>
              <a:rPr lang="zh-CN" altLang="en-US" dirty="0">
                <a:latin typeface="新宋体" panose="02010609030101010101" pitchFamily="49" charset="-122"/>
                <a:ea typeface="新宋体" panose="02010609030101010101" pitchFamily="49" charset="-122"/>
              </a:rPr>
              <a:t>通过</a:t>
            </a:r>
            <a:r>
              <a:rPr lang="en-US" altLang="zh-CN" dirty="0">
                <a:latin typeface="新宋体" panose="02010609030101010101" pitchFamily="49" charset="-122"/>
                <a:ea typeface="新宋体" panose="02010609030101010101" pitchFamily="49" charset="-122"/>
              </a:rPr>
              <a:t>enc</a:t>
            </a:r>
            <a:r>
              <a:rPr lang="zh-CN" altLang="en-US" dirty="0">
                <a:latin typeface="新宋体" panose="02010609030101010101" pitchFamily="49" charset="-122"/>
                <a:ea typeface="新宋体" panose="02010609030101010101" pitchFamily="49" charset="-122"/>
              </a:rPr>
              <a:t>映射至实值，最小化与标签</a:t>
            </a:r>
            <a:r>
              <a:rPr lang="en-US" altLang="zh-CN" dirty="0">
                <a:latin typeface="新宋体" panose="02010609030101010101" pitchFamily="49" charset="-122"/>
                <a:ea typeface="新宋体" panose="02010609030101010101" pitchFamily="49" charset="-122"/>
              </a:rPr>
              <a:t>y</a:t>
            </a:r>
            <a:r>
              <a:rPr lang="zh-CN" altLang="en-US" dirty="0">
                <a:latin typeface="新宋体" panose="02010609030101010101" pitchFamily="49" charset="-122"/>
                <a:ea typeface="新宋体" panose="02010609030101010101" pitchFamily="49" charset="-122"/>
              </a:rPr>
              <a:t>的损失</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FFE09BB-7A7A-43A8-887E-B268F28AF8A9}"/>
                  </a:ext>
                </a:extLst>
              </p:cNvPr>
              <p:cNvSpPr txBox="1"/>
              <p:nvPr/>
            </p:nvSpPr>
            <p:spPr>
              <a:xfrm>
                <a:off x="6721355" y="3365944"/>
                <a:ext cx="5336888" cy="646331"/>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r>
                  <a:rPr lang="zh-CN" altLang="en-US" dirty="0">
                    <a:latin typeface="新宋体" panose="02010609030101010101" pitchFamily="49" charset="-122"/>
                    <a:ea typeface="新宋体" panose="02010609030101010101" pitchFamily="49" charset="-122"/>
                  </a:rPr>
                  <a:t>为对输入</a:t>
                </a:r>
                <a:r>
                  <a:rPr lang="en-US" altLang="zh-CN" dirty="0">
                    <a:latin typeface="新宋体" panose="02010609030101010101" pitchFamily="49" charset="-122"/>
                    <a:ea typeface="新宋体" panose="02010609030101010101" pitchFamily="49" charset="-122"/>
                  </a:rPr>
                  <a:t>x</a:t>
                </a:r>
                <a:r>
                  <a:rPr lang="zh-CN" altLang="en-US" dirty="0">
                    <a:latin typeface="新宋体" panose="02010609030101010101" pitchFamily="49" charset="-122"/>
                    <a:ea typeface="新宋体" panose="02010609030101010101" pitchFamily="49" charset="-122"/>
                  </a:rPr>
                  <a:t>的掩码</a:t>
                </a:r>
                <a:r>
                  <a:rPr lang="en-US" altLang="zh-CN" dirty="0">
                    <a:latin typeface="新宋体" panose="02010609030101010101" pitchFamily="49" charset="-122"/>
                    <a:ea typeface="新宋体" panose="02010609030101010101" pitchFamily="49" charset="-122"/>
                  </a:rPr>
                  <a:t>, </a:t>
                </a:r>
                <a:r>
                  <a:rPr lang="zh-CN" altLang="en-US" dirty="0">
                    <a:latin typeface="新宋体" panose="02010609030101010101" pitchFamily="49" charset="-122"/>
                    <a:ea typeface="新宋体" panose="02010609030101010101" pitchFamily="49" charset="-122"/>
                  </a:rPr>
                  <a:t>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=0 </m:t>
                    </m:r>
                    <m:r>
                      <a:rPr lang="en-US" altLang="zh-CN" b="0" i="1" smtClean="0">
                        <a:latin typeface="Cambria Math" panose="02040503050406030204" pitchFamily="18" charset="0"/>
                      </a:rPr>
                      <m:t>𝑜𝑟</m:t>
                    </m:r>
                    <m:r>
                      <a:rPr lang="en-US" altLang="zh-CN" b="0" i="1" smtClean="0">
                        <a:latin typeface="Cambria Math" panose="02040503050406030204" pitchFamily="18" charset="0"/>
                      </a:rPr>
                      <m:t> 1</m:t>
                    </m:r>
                  </m:oMath>
                </a14:m>
                <a:r>
                  <a:rPr lang="zh-CN" altLang="en-US" dirty="0">
                    <a:latin typeface="新宋体" panose="02010609030101010101" pitchFamily="49" charset="-122"/>
                    <a:ea typeface="新宋体" panose="02010609030101010101" pitchFamily="49" charset="-122"/>
                  </a:rPr>
                  <a:t>表示是否遮掩</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latin typeface="新宋体" panose="02010609030101010101" pitchFamily="49" charset="-122"/>
                    <a:ea typeface="新宋体" panose="02010609030101010101" pitchFamily="49" charset="-122"/>
                  </a:rPr>
                  <a:t>，实现抽取操作。通过</a:t>
                </a:r>
                <a:r>
                  <a:rPr lang="en-US" altLang="zh-CN" dirty="0">
                    <a:latin typeface="新宋体" panose="02010609030101010101" pitchFamily="49" charset="-122"/>
                    <a:ea typeface="新宋体" panose="02010609030101010101" pitchFamily="49" charset="-122"/>
                  </a:rPr>
                  <a:t>gen</a:t>
                </a:r>
                <a:r>
                  <a:rPr lang="zh-CN" altLang="en-US" dirty="0">
                    <a:latin typeface="新宋体" panose="02010609030101010101" pitchFamily="49" charset="-122"/>
                    <a:ea typeface="新宋体" panose="02010609030101010101" pitchFamily="49" charset="-122"/>
                  </a:rPr>
                  <a:t>定义</a:t>
                </a:r>
                <a:r>
                  <a:rPr lang="en-US" altLang="zh-CN" dirty="0">
                    <a:latin typeface="新宋体" panose="02010609030101010101" pitchFamily="49" charset="-122"/>
                    <a:ea typeface="新宋体" panose="02010609030101010101" pitchFamily="49" charset="-122"/>
                  </a:rPr>
                  <a:t>z</a:t>
                </a:r>
                <a:r>
                  <a:rPr lang="zh-CN" altLang="en-US" dirty="0">
                    <a:latin typeface="新宋体" panose="02010609030101010101" pitchFamily="49" charset="-122"/>
                    <a:ea typeface="新宋体" panose="02010609030101010101" pitchFamily="49" charset="-122"/>
                  </a:rPr>
                  <a:t>的分布</a:t>
                </a:r>
              </a:p>
            </p:txBody>
          </p:sp>
        </mc:Choice>
        <mc:Fallback xmlns="">
          <p:sp>
            <p:nvSpPr>
              <p:cNvPr id="11" name="文本框 10">
                <a:extLst>
                  <a:ext uri="{FF2B5EF4-FFF2-40B4-BE49-F238E27FC236}">
                    <a16:creationId xmlns:a16="http://schemas.microsoft.com/office/drawing/2014/main" id="{EFFE09BB-7A7A-43A8-887E-B268F28AF8A9}"/>
                  </a:ext>
                </a:extLst>
              </p:cNvPr>
              <p:cNvSpPr txBox="1">
                <a:spLocks noRot="1" noChangeAspect="1" noMove="1" noResize="1" noEditPoints="1" noAdjustHandles="1" noChangeArrowheads="1" noChangeShapeType="1" noTextEdit="1"/>
              </p:cNvSpPr>
              <p:nvPr/>
            </p:nvSpPr>
            <p:spPr>
              <a:xfrm>
                <a:off x="6721355" y="3365944"/>
                <a:ext cx="5336888" cy="646331"/>
              </a:xfrm>
              <a:prstGeom prst="rect">
                <a:avLst/>
              </a:prstGeom>
              <a:blipFill>
                <a:blip r:embed="rId9"/>
                <a:stretch>
                  <a:fillRect l="-1029" t="-6604" b="-12264"/>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0CBE6FAD-06F5-495C-B78F-282E59D38321}"/>
              </a:ext>
            </a:extLst>
          </p:cNvPr>
          <p:cNvSpPr txBox="1"/>
          <p:nvPr/>
        </p:nvSpPr>
        <p:spPr>
          <a:xfrm>
            <a:off x="6721355" y="4416670"/>
            <a:ext cx="5336888" cy="369332"/>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rPr>
              <a:t>最小化遮掩后的文本与</a:t>
            </a:r>
            <a:r>
              <a:rPr lang="en-US" altLang="zh-CN" dirty="0">
                <a:latin typeface="新宋体" panose="02010609030101010101" pitchFamily="49" charset="-122"/>
                <a:ea typeface="新宋体" panose="02010609030101010101" pitchFamily="49" charset="-122"/>
              </a:rPr>
              <a:t>y</a:t>
            </a:r>
            <a:r>
              <a:rPr lang="zh-CN" altLang="en-US" dirty="0">
                <a:latin typeface="新宋体" panose="02010609030101010101" pitchFamily="49" charset="-122"/>
                <a:ea typeface="新宋体" panose="02010609030101010101" pitchFamily="49" charset="-122"/>
              </a:rPr>
              <a:t>的损失</a:t>
            </a:r>
          </a:p>
        </p:txBody>
      </p:sp>
      <p:sp>
        <p:nvSpPr>
          <p:cNvPr id="13" name="文本框 12">
            <a:extLst>
              <a:ext uri="{FF2B5EF4-FFF2-40B4-BE49-F238E27FC236}">
                <a16:creationId xmlns:a16="http://schemas.microsoft.com/office/drawing/2014/main" id="{EFC98929-CCC5-4DEA-8684-DF1C4D1CF8E1}"/>
              </a:ext>
            </a:extLst>
          </p:cNvPr>
          <p:cNvSpPr txBox="1"/>
          <p:nvPr/>
        </p:nvSpPr>
        <p:spPr>
          <a:xfrm>
            <a:off x="6721355" y="5160054"/>
            <a:ext cx="5336888" cy="646331"/>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rPr>
              <a:t>对</a:t>
            </a:r>
            <a:r>
              <a:rPr lang="en-US" altLang="zh-CN" dirty="0">
                <a:latin typeface="新宋体" panose="02010609030101010101" pitchFamily="49" charset="-122"/>
                <a:ea typeface="新宋体" panose="02010609030101010101" pitchFamily="49" charset="-122"/>
              </a:rPr>
              <a:t>z</a:t>
            </a:r>
            <a:r>
              <a:rPr lang="zh-CN" altLang="en-US" dirty="0">
                <a:latin typeface="新宋体" panose="02010609030101010101" pitchFamily="49" charset="-122"/>
                <a:ea typeface="新宋体" panose="02010609030101010101" pitchFamily="49" charset="-122"/>
              </a:rPr>
              <a:t>进行正则化，要求生成的解释尽可能少，尽可能连续</a:t>
            </a:r>
          </a:p>
        </p:txBody>
      </p:sp>
      <p:sp>
        <p:nvSpPr>
          <p:cNvPr id="14" name="文本框 13">
            <a:extLst>
              <a:ext uri="{FF2B5EF4-FFF2-40B4-BE49-F238E27FC236}">
                <a16:creationId xmlns:a16="http://schemas.microsoft.com/office/drawing/2014/main" id="{40253681-EAD8-4708-B7D7-14FD82CB77E5}"/>
              </a:ext>
            </a:extLst>
          </p:cNvPr>
          <p:cNvSpPr txBox="1"/>
          <p:nvPr/>
        </p:nvSpPr>
        <p:spPr>
          <a:xfrm>
            <a:off x="6721355" y="5865914"/>
            <a:ext cx="5336888" cy="646331"/>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rPr>
              <a:t>共同优化</a:t>
            </a:r>
            <a:r>
              <a:rPr lang="en-US" altLang="zh-CN" dirty="0">
                <a:latin typeface="新宋体" panose="02010609030101010101" pitchFamily="49" charset="-122"/>
                <a:ea typeface="新宋体" panose="02010609030101010101" pitchFamily="49" charset="-122"/>
              </a:rPr>
              <a:t>enc, gen</a:t>
            </a:r>
            <a:r>
              <a:rPr lang="zh-CN" altLang="en-US" dirty="0">
                <a:latin typeface="新宋体" panose="02010609030101010101" pitchFamily="49" charset="-122"/>
                <a:ea typeface="新宋体" panose="02010609030101010101" pitchFamily="49" charset="-122"/>
              </a:rPr>
              <a:t>。使用强化学习中</a:t>
            </a:r>
            <a:r>
              <a:rPr lang="en-US" altLang="zh-CN" dirty="0">
                <a:latin typeface="新宋体" panose="02010609030101010101" pitchFamily="49" charset="-122"/>
                <a:ea typeface="新宋体" panose="02010609030101010101" pitchFamily="49" charset="-122"/>
              </a:rPr>
              <a:t>doubly stochastic gradient descent</a:t>
            </a:r>
            <a:r>
              <a:rPr lang="zh-CN" altLang="en-US" dirty="0">
                <a:latin typeface="新宋体" panose="02010609030101010101" pitchFamily="49" charset="-122"/>
                <a:ea typeface="新宋体" panose="02010609030101010101" pitchFamily="49" charset="-122"/>
              </a:rPr>
              <a:t>技巧</a:t>
            </a:r>
          </a:p>
        </p:txBody>
      </p:sp>
    </p:spTree>
    <p:extLst>
      <p:ext uri="{BB962C8B-B14F-4D97-AF65-F5344CB8AC3E}">
        <p14:creationId xmlns:p14="http://schemas.microsoft.com/office/powerpoint/2010/main" val="4081004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4EECB-0B64-4450-823F-3F0A6D143FD3}"/>
              </a:ext>
            </a:extLst>
          </p:cNvPr>
          <p:cNvSpPr>
            <a:spLocks noGrp="1"/>
          </p:cNvSpPr>
          <p:nvPr>
            <p:ph type="title"/>
          </p:nvPr>
        </p:nvSpPr>
        <p:spPr/>
        <p:txBody>
          <a:bodyPr/>
          <a:lstStyle/>
          <a:p>
            <a:r>
              <a:rPr lang="en-US" altLang="zh-CN" dirty="0"/>
              <a:t>Extractive Rationale Improvement</a:t>
            </a:r>
            <a:endParaRPr lang="zh-CN" altLang="en-US" dirty="0"/>
          </a:p>
        </p:txBody>
      </p:sp>
      <p:sp>
        <p:nvSpPr>
          <p:cNvPr id="3" name="内容占位符 2">
            <a:extLst>
              <a:ext uri="{FF2B5EF4-FFF2-40B4-BE49-F238E27FC236}">
                <a16:creationId xmlns:a16="http://schemas.microsoft.com/office/drawing/2014/main" id="{3BC2BF4B-55B4-45DA-9D97-49E218B11A37}"/>
              </a:ext>
            </a:extLst>
          </p:cNvPr>
          <p:cNvSpPr>
            <a:spLocks noGrp="1"/>
          </p:cNvSpPr>
          <p:nvPr>
            <p:ph idx="1"/>
          </p:nvPr>
        </p:nvSpPr>
        <p:spPr/>
        <p:txBody>
          <a:bodyPr/>
          <a:lstStyle/>
          <a:p>
            <a:r>
              <a:rPr lang="en-US" altLang="zh-CN" sz="2400" b="1" dirty="0"/>
              <a:t>Decoupling rationale selection and label prediction</a:t>
            </a:r>
            <a:r>
              <a:rPr lang="zh-CN" altLang="en-US" sz="2400" b="1" dirty="0"/>
              <a:t>：</a:t>
            </a:r>
            <a:r>
              <a:rPr lang="zh-CN" altLang="en-US" sz="2400" dirty="0"/>
              <a:t>相较于</a:t>
            </a:r>
            <a:r>
              <a:rPr lang="en-US" altLang="zh-CN" sz="2400" dirty="0"/>
              <a:t>end-to-end</a:t>
            </a:r>
            <a:r>
              <a:rPr lang="zh-CN" altLang="en-US" sz="2400" dirty="0"/>
              <a:t>训练模式，使用</a:t>
            </a:r>
            <a:r>
              <a:rPr lang="en-US" altLang="zh-CN" sz="2400" dirty="0"/>
              <a:t>pipeline</a:t>
            </a:r>
            <a:r>
              <a:rPr lang="zh-CN" altLang="en-US" sz="2400" dirty="0"/>
              <a:t>模式，在抽取完</a:t>
            </a:r>
            <a:r>
              <a:rPr lang="en-US" altLang="zh-CN" sz="2400" dirty="0"/>
              <a:t>rationale</a:t>
            </a:r>
            <a:r>
              <a:rPr lang="zh-CN" altLang="en-US" sz="2400" dirty="0"/>
              <a:t>后增加监督信号</a:t>
            </a:r>
            <a:r>
              <a:rPr lang="en-US" altLang="zh-CN" sz="2400" dirty="0"/>
              <a:t>(</a:t>
            </a:r>
            <a:r>
              <a:rPr lang="zh-CN" altLang="en-US" sz="2400" dirty="0"/>
              <a:t>人为标注</a:t>
            </a:r>
            <a:r>
              <a:rPr lang="en-US" altLang="zh-CN" sz="2400" dirty="0"/>
              <a:t>/</a:t>
            </a:r>
            <a:r>
              <a:rPr lang="zh-CN" altLang="en-US" sz="2400" dirty="0"/>
              <a:t>采用</a:t>
            </a:r>
            <a:r>
              <a:rPr lang="en-US" altLang="zh-CN" sz="2400" dirty="0"/>
              <a:t>attention</a:t>
            </a:r>
            <a:r>
              <a:rPr lang="zh-CN" altLang="en-US" sz="2400" dirty="0"/>
              <a:t>分数</a:t>
            </a:r>
            <a:r>
              <a:rPr lang="en-US" altLang="zh-CN" sz="2400" dirty="0"/>
              <a:t>)</a:t>
            </a:r>
          </a:p>
          <a:p>
            <a:endParaRPr lang="en-US" altLang="zh-CN" sz="2400" dirty="0"/>
          </a:p>
          <a:p>
            <a:endParaRPr lang="zh-CN" altLang="en-US" dirty="0"/>
          </a:p>
        </p:txBody>
      </p:sp>
      <p:pic>
        <p:nvPicPr>
          <p:cNvPr id="5" name="图片 4">
            <a:extLst>
              <a:ext uri="{FF2B5EF4-FFF2-40B4-BE49-F238E27FC236}">
                <a16:creationId xmlns:a16="http://schemas.microsoft.com/office/drawing/2014/main" id="{EA518772-DBFE-4D7D-9FCD-4A56ED0BD939}"/>
              </a:ext>
            </a:extLst>
          </p:cNvPr>
          <p:cNvPicPr>
            <a:picLocks noChangeAspect="1"/>
          </p:cNvPicPr>
          <p:nvPr/>
        </p:nvPicPr>
        <p:blipFill>
          <a:blip r:embed="rId2"/>
          <a:stretch>
            <a:fillRect/>
          </a:stretch>
        </p:blipFill>
        <p:spPr>
          <a:xfrm>
            <a:off x="1543050" y="2971800"/>
            <a:ext cx="9810750" cy="3340100"/>
          </a:xfrm>
          <a:prstGeom prst="rect">
            <a:avLst/>
          </a:prstGeom>
        </p:spPr>
      </p:pic>
    </p:spTree>
    <p:extLst>
      <p:ext uri="{BB962C8B-B14F-4D97-AF65-F5344CB8AC3E}">
        <p14:creationId xmlns:p14="http://schemas.microsoft.com/office/powerpoint/2010/main" val="778281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657ED-57C2-42AB-BD30-86DE0C170E6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616EFFE-9896-41EA-86FE-C38F8E1DB39E}"/>
              </a:ext>
            </a:extLst>
          </p:cNvPr>
          <p:cNvSpPr>
            <a:spLocks noGrp="1"/>
          </p:cNvSpPr>
          <p:nvPr>
            <p:ph idx="1"/>
          </p:nvPr>
        </p:nvSpPr>
        <p:spPr>
          <a:xfrm>
            <a:off x="838200" y="1825625"/>
            <a:ext cx="10515600" cy="4820708"/>
          </a:xfrm>
        </p:spPr>
        <p:txBody>
          <a:bodyPr/>
          <a:lstStyle/>
          <a:p>
            <a:pPr marL="0" indent="0">
              <a:buNone/>
            </a:pPr>
            <a:r>
              <a:rPr lang="zh-CN" altLang="en-US" b="1" dirty="0">
                <a:latin typeface="新宋体" panose="02010609030101010101" pitchFamily="49" charset="-122"/>
                <a:ea typeface="新宋体" panose="02010609030101010101" pitchFamily="49" charset="-122"/>
              </a:rPr>
              <a:t>目的</a:t>
            </a:r>
            <a:endParaRPr lang="en-US" altLang="zh-CN" dirty="0">
              <a:latin typeface="新宋体" panose="02010609030101010101" pitchFamily="49" charset="-122"/>
              <a:ea typeface="新宋体" panose="02010609030101010101" pitchFamily="49" charset="-122"/>
            </a:endParaRPr>
          </a:p>
          <a:p>
            <a:pPr marL="0" indent="0">
              <a:buNone/>
            </a:pPr>
            <a:r>
              <a:rPr lang="zh-CN" altLang="en-US" dirty="0">
                <a:latin typeface="新宋体" panose="02010609030101010101" pitchFamily="49" charset="-122"/>
                <a:ea typeface="新宋体" panose="02010609030101010101" pitchFamily="49" charset="-122"/>
              </a:rPr>
              <a:t>智能体如何有效的“</a:t>
            </a:r>
            <a:r>
              <a:rPr lang="zh-CN" altLang="en-US" dirty="0">
                <a:highlight>
                  <a:srgbClr val="FFFF00"/>
                </a:highlight>
                <a:latin typeface="新宋体" panose="02010609030101010101" pitchFamily="49" charset="-122"/>
                <a:ea typeface="新宋体" panose="02010609030101010101" pitchFamily="49" charset="-122"/>
              </a:rPr>
              <a:t>解释</a:t>
            </a:r>
            <a:r>
              <a:rPr lang="zh-CN" altLang="en-US" dirty="0">
                <a:latin typeface="新宋体" panose="02010609030101010101" pitchFamily="49" charset="-122"/>
                <a:ea typeface="新宋体" panose="02010609030101010101" pitchFamily="49" charset="-122"/>
              </a:rPr>
              <a:t>”自己，取得人类用户的“</a:t>
            </a:r>
            <a:r>
              <a:rPr lang="zh-CN" altLang="en-US" dirty="0">
                <a:highlight>
                  <a:srgbClr val="FFFF00"/>
                </a:highlight>
                <a:latin typeface="新宋体" panose="02010609030101010101" pitchFamily="49" charset="-122"/>
                <a:ea typeface="新宋体" panose="02010609030101010101" pitchFamily="49" charset="-122"/>
              </a:rPr>
              <a:t>信任</a:t>
            </a:r>
            <a:r>
              <a:rPr lang="zh-CN" altLang="en-US" dirty="0">
                <a:latin typeface="新宋体" panose="02010609030101010101" pitchFamily="49" charset="-122"/>
                <a:ea typeface="新宋体" panose="02010609030101010101" pitchFamily="49" charset="-122"/>
              </a:rPr>
              <a:t>”，从而形成高效的人机协作，融入一个人机共存的理想社会。</a:t>
            </a:r>
            <a:endParaRPr lang="en-US" altLang="zh-CN" dirty="0">
              <a:latin typeface="新宋体" panose="02010609030101010101" pitchFamily="49" charset="-122"/>
              <a:ea typeface="新宋体" panose="02010609030101010101" pitchFamily="49" charset="-122"/>
            </a:endParaRPr>
          </a:p>
          <a:p>
            <a:endParaRPr lang="en-US" altLang="zh-CN" dirty="0"/>
          </a:p>
          <a:p>
            <a:pPr marL="0" indent="0">
              <a:buNone/>
            </a:pPr>
            <a:r>
              <a:rPr lang="zh-CN" altLang="en-US" b="1" dirty="0">
                <a:latin typeface="新宋体" panose="02010609030101010101" pitchFamily="49" charset="-122"/>
                <a:ea typeface="新宋体" panose="02010609030101010101" pitchFamily="49" charset="-122"/>
              </a:rPr>
              <a:t>信任（</a:t>
            </a:r>
            <a:r>
              <a:rPr lang="en-US" altLang="zh-CN" b="1" dirty="0">
                <a:latin typeface="新宋体" panose="02010609030101010101" pitchFamily="49" charset="-122"/>
                <a:ea typeface="新宋体" panose="02010609030101010101" pitchFamily="49" charset="-122"/>
              </a:rPr>
              <a:t>Trust)</a:t>
            </a:r>
          </a:p>
          <a:p>
            <a:r>
              <a:rPr lang="zh-CN" altLang="en-US" sz="2400" dirty="0">
                <a:latin typeface="新宋体" panose="02010609030101010101" pitchFamily="49" charset="-122"/>
                <a:ea typeface="新宋体" panose="02010609030101010101" pitchFamily="49" charset="-122"/>
              </a:rPr>
              <a:t>信任的本质是我们愿意暴露自己的“脆弱性”；</a:t>
            </a:r>
            <a:endParaRPr lang="en-US" altLang="zh-CN" sz="2400" dirty="0">
              <a:latin typeface="新宋体" panose="02010609030101010101" pitchFamily="49" charset="-122"/>
              <a:ea typeface="新宋体" panose="02010609030101010101" pitchFamily="49" charset="-122"/>
            </a:endParaRPr>
          </a:p>
          <a:p>
            <a:r>
              <a:rPr lang="zh-CN" altLang="en-US" sz="2400" dirty="0">
                <a:latin typeface="新宋体" panose="02010609030101010101" pitchFamily="49" charset="-122"/>
                <a:ea typeface="新宋体" panose="02010609030101010101" pitchFamily="49" charset="-122"/>
              </a:rPr>
              <a:t>对智能体</a:t>
            </a:r>
            <a:r>
              <a:rPr lang="zh-CN" altLang="en-US" sz="2400" dirty="0">
                <a:highlight>
                  <a:srgbClr val="FFFF00"/>
                </a:highlight>
                <a:latin typeface="新宋体" panose="02010609030101010101" pitchFamily="49" charset="-122"/>
                <a:ea typeface="新宋体" panose="02010609030101010101" pitchFamily="49" charset="-122"/>
              </a:rPr>
              <a:t>能力和性能的信任</a:t>
            </a:r>
            <a:r>
              <a:rPr lang="zh-CN" altLang="en-US" sz="2400" dirty="0">
                <a:latin typeface="新宋体" panose="02010609030101010101" pitchFamily="49" charset="-122"/>
                <a:ea typeface="新宋体" panose="02010609030101010101" pitchFamily="49" charset="-122"/>
              </a:rPr>
              <a:t>，（以自动驾驶为例）相信它的能力能帮助我们对路面情况做出判断；</a:t>
            </a:r>
            <a:endParaRPr lang="en-US" altLang="zh-CN" sz="2400" dirty="0">
              <a:latin typeface="新宋体" panose="02010609030101010101" pitchFamily="49" charset="-122"/>
              <a:ea typeface="新宋体" panose="02010609030101010101" pitchFamily="49" charset="-122"/>
            </a:endParaRPr>
          </a:p>
          <a:p>
            <a:r>
              <a:rPr lang="zh-CN" altLang="en-US" sz="2400" dirty="0">
                <a:latin typeface="新宋体" panose="02010609030101010101" pitchFamily="49" charset="-122"/>
                <a:ea typeface="新宋体" panose="02010609030101010101" pitchFamily="49" charset="-122"/>
              </a:rPr>
              <a:t>对智能体</a:t>
            </a:r>
            <a:r>
              <a:rPr lang="zh-CN" altLang="en-US" sz="2400" dirty="0">
                <a:highlight>
                  <a:srgbClr val="FFFF00"/>
                </a:highlight>
                <a:latin typeface="新宋体" panose="02010609030101010101" pitchFamily="49" charset="-122"/>
                <a:ea typeface="新宋体" panose="02010609030101010101" pitchFamily="49" charset="-122"/>
              </a:rPr>
              <a:t>态度与决策机制的信任</a:t>
            </a:r>
            <a:r>
              <a:rPr lang="zh-CN" altLang="en-US" sz="2400" dirty="0">
                <a:latin typeface="新宋体" panose="02010609030101010101" pitchFamily="49" charset="-122"/>
                <a:ea typeface="新宋体" panose="02010609030101010101" pitchFamily="49" charset="-122"/>
              </a:rPr>
              <a:t>，相信它的系统设计者会优先考虑人身安全，并且做出的决策符合道德规范。</a:t>
            </a:r>
            <a:endParaRPr lang="en-US" altLang="zh-CN" sz="2400"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033203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60DDE-2B9C-490F-B716-E9843BEE29EF}"/>
              </a:ext>
            </a:extLst>
          </p:cNvPr>
          <p:cNvSpPr>
            <a:spLocks noGrp="1"/>
          </p:cNvSpPr>
          <p:nvPr>
            <p:ph type="title"/>
          </p:nvPr>
        </p:nvSpPr>
        <p:spPr/>
        <p:txBody>
          <a:bodyPr/>
          <a:lstStyle/>
          <a:p>
            <a:r>
              <a:rPr lang="en-US" altLang="zh-CN" dirty="0"/>
              <a:t>Extractive Rationale Improvement</a:t>
            </a:r>
            <a:endParaRPr lang="zh-CN" altLang="en-US" dirty="0"/>
          </a:p>
        </p:txBody>
      </p:sp>
      <p:pic>
        <p:nvPicPr>
          <p:cNvPr id="4" name="图片 3">
            <a:extLst>
              <a:ext uri="{FF2B5EF4-FFF2-40B4-BE49-F238E27FC236}">
                <a16:creationId xmlns:a16="http://schemas.microsoft.com/office/drawing/2014/main" id="{6D44C958-5687-41F3-B84C-6CDAD2DF702C}"/>
              </a:ext>
            </a:extLst>
          </p:cNvPr>
          <p:cNvPicPr>
            <a:picLocks noChangeAspect="1"/>
          </p:cNvPicPr>
          <p:nvPr/>
        </p:nvPicPr>
        <p:blipFill>
          <a:blip r:embed="rId2"/>
          <a:stretch>
            <a:fillRect/>
          </a:stretch>
        </p:blipFill>
        <p:spPr>
          <a:xfrm>
            <a:off x="3314700" y="3086100"/>
            <a:ext cx="5105400" cy="3632200"/>
          </a:xfrm>
          <a:prstGeom prst="rect">
            <a:avLst/>
          </a:prstGeom>
        </p:spPr>
      </p:pic>
      <p:sp>
        <p:nvSpPr>
          <p:cNvPr id="5" name="内容占位符 2">
            <a:extLst>
              <a:ext uri="{FF2B5EF4-FFF2-40B4-BE49-F238E27FC236}">
                <a16:creationId xmlns:a16="http://schemas.microsoft.com/office/drawing/2014/main" id="{EB985D14-68CA-4E1C-8DBC-6A8C4A73DE61}"/>
              </a:ext>
            </a:extLst>
          </p:cNvPr>
          <p:cNvSpPr>
            <a:spLocks noGrp="1"/>
          </p:cNvSpPr>
          <p:nvPr>
            <p:ph idx="1"/>
          </p:nvPr>
        </p:nvSpPr>
        <p:spPr>
          <a:xfrm>
            <a:off x="838200" y="1825625"/>
            <a:ext cx="10515600" cy="1171575"/>
          </a:xfrm>
        </p:spPr>
        <p:txBody>
          <a:bodyPr/>
          <a:lstStyle/>
          <a:p>
            <a:r>
              <a:rPr lang="en-US" altLang="zh-CN" sz="2400" b="1" dirty="0"/>
              <a:t>Improving masking strategies</a:t>
            </a:r>
            <a:r>
              <a:rPr lang="zh-CN" altLang="en-US" sz="2400" b="1" dirty="0"/>
              <a:t>：原先的掩码策略耗费大量时间，且强化学习的训练过程不稳定，为此采用可学习的掩码策略。</a:t>
            </a:r>
            <a:endParaRPr lang="zh-CN" altLang="en-US" dirty="0"/>
          </a:p>
        </p:txBody>
      </p:sp>
    </p:spTree>
    <p:extLst>
      <p:ext uri="{BB962C8B-B14F-4D97-AF65-F5344CB8AC3E}">
        <p14:creationId xmlns:p14="http://schemas.microsoft.com/office/powerpoint/2010/main" val="3275937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49698-A287-4C1F-B5E9-D7D59F93BD0C}"/>
              </a:ext>
            </a:extLst>
          </p:cNvPr>
          <p:cNvSpPr>
            <a:spLocks noGrp="1"/>
          </p:cNvSpPr>
          <p:nvPr>
            <p:ph type="title"/>
          </p:nvPr>
        </p:nvSpPr>
        <p:spPr/>
        <p:txBody>
          <a:bodyPr/>
          <a:lstStyle/>
          <a:p>
            <a:r>
              <a:rPr lang="en-US" altLang="zh-CN" dirty="0"/>
              <a:t>Extractive Rationale Improvement</a:t>
            </a:r>
            <a:endParaRPr lang="zh-CN" altLang="en-US" dirty="0"/>
          </a:p>
        </p:txBody>
      </p:sp>
      <p:pic>
        <p:nvPicPr>
          <p:cNvPr id="4" name="内容占位符 3">
            <a:extLst>
              <a:ext uri="{FF2B5EF4-FFF2-40B4-BE49-F238E27FC236}">
                <a16:creationId xmlns:a16="http://schemas.microsoft.com/office/drawing/2014/main" id="{5A14DD56-780B-453B-81EF-2A1A1BC637F5}"/>
              </a:ext>
            </a:extLst>
          </p:cNvPr>
          <p:cNvPicPr>
            <a:picLocks noGrp="1" noChangeAspect="1"/>
          </p:cNvPicPr>
          <p:nvPr>
            <p:ph idx="1"/>
          </p:nvPr>
        </p:nvPicPr>
        <p:blipFill>
          <a:blip r:embed="rId2"/>
          <a:stretch>
            <a:fillRect/>
          </a:stretch>
        </p:blipFill>
        <p:spPr>
          <a:xfrm>
            <a:off x="3390900" y="2730501"/>
            <a:ext cx="5410200" cy="3762374"/>
          </a:xfrm>
          <a:prstGeom prst="rect">
            <a:avLst/>
          </a:prstGeom>
        </p:spPr>
      </p:pic>
      <p:sp>
        <p:nvSpPr>
          <p:cNvPr id="5" name="内容占位符 2">
            <a:extLst>
              <a:ext uri="{FF2B5EF4-FFF2-40B4-BE49-F238E27FC236}">
                <a16:creationId xmlns:a16="http://schemas.microsoft.com/office/drawing/2014/main" id="{C6060940-8941-4667-A390-6CBBDDD15122}"/>
              </a:ext>
            </a:extLst>
          </p:cNvPr>
          <p:cNvSpPr txBox="1">
            <a:spLocks/>
          </p:cNvSpPr>
          <p:nvPr/>
        </p:nvSpPr>
        <p:spPr>
          <a:xfrm>
            <a:off x="838200" y="1825625"/>
            <a:ext cx="10515600" cy="117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latin typeface="Times New Roman" panose="02020603050405020304" pitchFamily="18" charset="0"/>
                <a:ea typeface="新宋体" panose="02010609030101010101" pitchFamily="49" charset="-122"/>
                <a:cs typeface="Times New Roman" panose="02020603050405020304" pitchFamily="18" charset="0"/>
              </a:rPr>
              <a:t>Extracting rationales conditioning on different classes.</a:t>
            </a:r>
            <a:r>
              <a:rPr lang="zh-CN" altLang="en-US" sz="2400" b="1" dirty="0"/>
              <a:t>：在原来生成解释的基础上考虑类信息</a:t>
            </a:r>
            <a:endParaRPr lang="zh-CN" altLang="en-US" dirty="0"/>
          </a:p>
        </p:txBody>
      </p:sp>
    </p:spTree>
    <p:extLst>
      <p:ext uri="{BB962C8B-B14F-4D97-AF65-F5344CB8AC3E}">
        <p14:creationId xmlns:p14="http://schemas.microsoft.com/office/powerpoint/2010/main" val="1189169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EE8F5-80D3-492C-90A6-9AAC0BB116A2}"/>
              </a:ext>
            </a:extLst>
          </p:cNvPr>
          <p:cNvSpPr>
            <a:spLocks noGrp="1"/>
          </p:cNvSpPr>
          <p:nvPr>
            <p:ph type="title"/>
          </p:nvPr>
        </p:nvSpPr>
        <p:spPr/>
        <p:txBody>
          <a:bodyPr/>
          <a:lstStyle/>
          <a:p>
            <a:r>
              <a:rPr lang="en-US" altLang="zh-CN" dirty="0"/>
              <a:t>Extractive Rationale Improvement</a:t>
            </a:r>
            <a:endParaRPr lang="zh-CN" altLang="en-US" dirty="0"/>
          </a:p>
        </p:txBody>
      </p:sp>
      <p:pic>
        <p:nvPicPr>
          <p:cNvPr id="4" name="内容占位符 3">
            <a:extLst>
              <a:ext uri="{FF2B5EF4-FFF2-40B4-BE49-F238E27FC236}">
                <a16:creationId xmlns:a16="http://schemas.microsoft.com/office/drawing/2014/main" id="{76069E5D-805E-4334-9D5C-496A2BA200D9}"/>
              </a:ext>
            </a:extLst>
          </p:cNvPr>
          <p:cNvPicPr>
            <a:picLocks noGrp="1" noChangeAspect="1"/>
          </p:cNvPicPr>
          <p:nvPr>
            <p:ph idx="1"/>
          </p:nvPr>
        </p:nvPicPr>
        <p:blipFill>
          <a:blip r:embed="rId2"/>
          <a:stretch>
            <a:fillRect/>
          </a:stretch>
        </p:blipFill>
        <p:spPr>
          <a:xfrm>
            <a:off x="838200" y="2603500"/>
            <a:ext cx="6564303" cy="3945732"/>
          </a:xfrm>
          <a:prstGeom prst="rect">
            <a:avLst/>
          </a:prstGeom>
        </p:spPr>
      </p:pic>
      <p:pic>
        <p:nvPicPr>
          <p:cNvPr id="5" name="图片 4">
            <a:extLst>
              <a:ext uri="{FF2B5EF4-FFF2-40B4-BE49-F238E27FC236}">
                <a16:creationId xmlns:a16="http://schemas.microsoft.com/office/drawing/2014/main" id="{3B4A3BF9-D60E-432C-B8ED-54DCA13E8205}"/>
              </a:ext>
            </a:extLst>
          </p:cNvPr>
          <p:cNvPicPr>
            <a:picLocks noChangeAspect="1"/>
          </p:cNvPicPr>
          <p:nvPr/>
        </p:nvPicPr>
        <p:blipFill>
          <a:blip r:embed="rId3"/>
          <a:stretch>
            <a:fillRect/>
          </a:stretch>
        </p:blipFill>
        <p:spPr>
          <a:xfrm>
            <a:off x="8654590" y="5924913"/>
            <a:ext cx="3296110" cy="543001"/>
          </a:xfrm>
          <a:prstGeom prst="rect">
            <a:avLst/>
          </a:prstGeom>
        </p:spPr>
      </p:pic>
      <p:sp>
        <p:nvSpPr>
          <p:cNvPr id="6" name="文本框 5">
            <a:extLst>
              <a:ext uri="{FF2B5EF4-FFF2-40B4-BE49-F238E27FC236}">
                <a16:creationId xmlns:a16="http://schemas.microsoft.com/office/drawing/2014/main" id="{56A0A4EF-751C-472B-A347-59616CECB6F1}"/>
              </a:ext>
            </a:extLst>
          </p:cNvPr>
          <p:cNvSpPr txBox="1"/>
          <p:nvPr/>
        </p:nvSpPr>
        <p:spPr>
          <a:xfrm>
            <a:off x="7660876" y="6036708"/>
            <a:ext cx="1263190" cy="369332"/>
          </a:xfrm>
          <a:prstGeom prst="rect">
            <a:avLst/>
          </a:prstGeom>
          <a:noFill/>
        </p:spPr>
        <p:txBody>
          <a:bodyPr wrap="square" rtlCol="0">
            <a:spAutoFit/>
          </a:bodyPr>
          <a:lstStyle/>
          <a:p>
            <a:r>
              <a:rPr lang="en-US" altLang="zh-CN" dirty="0"/>
              <a:t>Minimize</a:t>
            </a:r>
            <a:r>
              <a:rPr lang="zh-CN" altLang="en-US" dirty="0"/>
              <a:t>：</a:t>
            </a:r>
          </a:p>
        </p:txBody>
      </p:sp>
      <p:sp>
        <p:nvSpPr>
          <p:cNvPr id="7" name="内容占位符 2">
            <a:extLst>
              <a:ext uri="{FF2B5EF4-FFF2-40B4-BE49-F238E27FC236}">
                <a16:creationId xmlns:a16="http://schemas.microsoft.com/office/drawing/2014/main" id="{139C9193-1396-4195-BFBD-FDE0D8CD406D}"/>
              </a:ext>
            </a:extLst>
          </p:cNvPr>
          <p:cNvSpPr txBox="1">
            <a:spLocks/>
          </p:cNvSpPr>
          <p:nvPr/>
        </p:nvSpPr>
        <p:spPr>
          <a:xfrm>
            <a:off x="838200" y="1825625"/>
            <a:ext cx="10515600" cy="777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latin typeface="Times New Roman" panose="02020603050405020304" pitchFamily="18" charset="0"/>
                <a:cs typeface="Times New Roman" panose="02020603050405020304" pitchFamily="18" charset="0"/>
              </a:rPr>
              <a:t>Incorporating the information bottleneck theory</a:t>
            </a:r>
            <a:r>
              <a:rPr lang="zh-CN" altLang="en-US" sz="2400" b="1" dirty="0">
                <a:latin typeface="Times New Roman" panose="02020603050405020304" pitchFamily="18" charset="0"/>
                <a:cs typeface="Times New Roman" panose="02020603050405020304" pitchFamily="18" charset="0"/>
              </a:rPr>
              <a:t>：</a:t>
            </a:r>
            <a:r>
              <a:rPr lang="zh-CN" altLang="en-US" sz="2400" dirty="0">
                <a:latin typeface="新宋体" panose="02010609030101010101" pitchFamily="49" charset="-122"/>
                <a:ea typeface="新宋体" panose="02010609030101010101" pitchFamily="49" charset="-122"/>
              </a:rPr>
              <a:t>考虑信息瓶颈理论。最小化输入和解释之间的互信息，最大化解释和输出之间的互信息</a:t>
            </a: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436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6490B-05DE-4CA8-9352-2E7A592D11A4}"/>
              </a:ext>
            </a:extLst>
          </p:cNvPr>
          <p:cNvSpPr>
            <a:spLocks noGrp="1"/>
          </p:cNvSpPr>
          <p:nvPr>
            <p:ph type="title"/>
          </p:nvPr>
        </p:nvSpPr>
        <p:spPr>
          <a:xfrm>
            <a:off x="838200" y="365126"/>
            <a:ext cx="10515600" cy="1325563"/>
          </a:xfrm>
        </p:spPr>
        <p:txBody>
          <a:bodyPr/>
          <a:lstStyle/>
          <a:p>
            <a:r>
              <a:rPr lang="en-US" altLang="zh-CN" dirty="0"/>
              <a:t>Abstractive Rationale</a:t>
            </a:r>
            <a:endParaRPr lang="zh-CN" altLang="en-US" dirty="0"/>
          </a:p>
        </p:txBody>
      </p:sp>
      <p:pic>
        <p:nvPicPr>
          <p:cNvPr id="7" name="图片 6">
            <a:extLst>
              <a:ext uri="{FF2B5EF4-FFF2-40B4-BE49-F238E27FC236}">
                <a16:creationId xmlns:a16="http://schemas.microsoft.com/office/drawing/2014/main" id="{C479D6AC-B00D-42F2-B074-98C39DD50BEE}"/>
              </a:ext>
            </a:extLst>
          </p:cNvPr>
          <p:cNvPicPr>
            <a:picLocks noChangeAspect="1"/>
          </p:cNvPicPr>
          <p:nvPr/>
        </p:nvPicPr>
        <p:blipFill>
          <a:blip r:embed="rId2"/>
          <a:stretch>
            <a:fillRect/>
          </a:stretch>
        </p:blipFill>
        <p:spPr>
          <a:xfrm>
            <a:off x="711200" y="2539999"/>
            <a:ext cx="10515600" cy="3952875"/>
          </a:xfrm>
          <a:prstGeom prst="rect">
            <a:avLst/>
          </a:prstGeom>
        </p:spPr>
      </p:pic>
      <p:sp>
        <p:nvSpPr>
          <p:cNvPr id="9" name="内容占位符 2">
            <a:extLst>
              <a:ext uri="{FF2B5EF4-FFF2-40B4-BE49-F238E27FC236}">
                <a16:creationId xmlns:a16="http://schemas.microsoft.com/office/drawing/2014/main" id="{730D74E2-EC5C-46F8-8585-F562A2C6026B}"/>
              </a:ext>
            </a:extLst>
          </p:cNvPr>
          <p:cNvSpPr txBox="1">
            <a:spLocks/>
          </p:cNvSpPr>
          <p:nvPr/>
        </p:nvSpPr>
        <p:spPr>
          <a:xfrm>
            <a:off x="838200" y="1825625"/>
            <a:ext cx="10515600" cy="777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Times New Roman" panose="02020603050405020304" pitchFamily="18" charset="0"/>
                <a:cs typeface="Times New Roman" panose="02020603050405020304" pitchFamily="18" charset="0"/>
              </a:rPr>
              <a:t>相较于抽取式解释，解释的内容更多样，同时可以利用生成式语言模型的能力生成解释</a:t>
            </a: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87836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FD637-1E02-462D-A0C2-85E64CBA0A0B}"/>
              </a:ext>
            </a:extLst>
          </p:cNvPr>
          <p:cNvSpPr>
            <a:spLocks noGrp="1"/>
          </p:cNvSpPr>
          <p:nvPr>
            <p:ph type="title"/>
          </p:nvPr>
        </p:nvSpPr>
        <p:spPr/>
        <p:txBody>
          <a:bodyPr/>
          <a:lstStyle/>
          <a:p>
            <a:r>
              <a:rPr lang="en-US" altLang="zh-CN" dirty="0"/>
              <a:t>Concept-based</a:t>
            </a:r>
            <a:endParaRPr lang="zh-CN" altLang="en-US" dirty="0"/>
          </a:p>
        </p:txBody>
      </p:sp>
      <p:sp>
        <p:nvSpPr>
          <p:cNvPr id="6" name="内容占位符 2">
            <a:extLst>
              <a:ext uri="{FF2B5EF4-FFF2-40B4-BE49-F238E27FC236}">
                <a16:creationId xmlns:a16="http://schemas.microsoft.com/office/drawing/2014/main" id="{83BFEA66-6ED0-8F47-9402-8C931A836AC7}"/>
              </a:ext>
            </a:extLst>
          </p:cNvPr>
          <p:cNvSpPr txBox="1">
            <a:spLocks/>
          </p:cNvSpPr>
          <p:nvPr/>
        </p:nvSpPr>
        <p:spPr>
          <a:xfrm>
            <a:off x="838199" y="1825625"/>
            <a:ext cx="11216639" cy="7778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Times New Roman" panose="02020603050405020304" pitchFamily="18" charset="0"/>
                <a:cs typeface="Times New Roman" panose="02020603050405020304" pitchFamily="18" charset="0"/>
              </a:rPr>
              <a:t>基于观点的解释</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认为文本中的片段包含不同的观点，得到每个片段的观点向量，进而组成文本的观点向量，使用这个向量作为解释，并预测标签。</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(economy</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 government --&gt; Business)</a:t>
            </a:r>
            <a:endParaRPr lang="zh-CN" altLang="en-US" dirty="0">
              <a:latin typeface="新宋体" panose="02010609030101010101" pitchFamily="49" charset="-122"/>
              <a:ea typeface="新宋体" panose="02010609030101010101" pitchFamily="49" charset="-122"/>
            </a:endParaRPr>
          </a:p>
        </p:txBody>
      </p:sp>
      <p:pic>
        <p:nvPicPr>
          <p:cNvPr id="16" name="图片 15">
            <a:extLst>
              <a:ext uri="{FF2B5EF4-FFF2-40B4-BE49-F238E27FC236}">
                <a16:creationId xmlns:a16="http://schemas.microsoft.com/office/drawing/2014/main" id="{6E0B614B-39DE-8C4A-A0E8-9F353B9BD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6080" y="2735898"/>
            <a:ext cx="4003039" cy="3977673"/>
          </a:xfrm>
          <a:prstGeom prst="rect">
            <a:avLst/>
          </a:prstGeom>
        </p:spPr>
      </p:pic>
    </p:spTree>
    <p:extLst>
      <p:ext uri="{BB962C8B-B14F-4D97-AF65-F5344CB8AC3E}">
        <p14:creationId xmlns:p14="http://schemas.microsoft.com/office/powerpoint/2010/main" val="47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A1C05-62A1-1E4E-82AD-F16566C5FB90}"/>
              </a:ext>
            </a:extLst>
          </p:cNvPr>
          <p:cNvSpPr>
            <a:spLocks noGrp="1"/>
          </p:cNvSpPr>
          <p:nvPr>
            <p:ph type="title"/>
          </p:nvPr>
        </p:nvSpPr>
        <p:spPr>
          <a:xfrm>
            <a:off x="838200" y="365125"/>
            <a:ext cx="10515600" cy="1138555"/>
          </a:xfrm>
        </p:spPr>
        <p:txBody>
          <a:bodyPr/>
          <a:lstStyle/>
          <a:p>
            <a:r>
              <a:rPr lang="en" altLang="zh-CN" dirty="0"/>
              <a:t>Hierarchical explanation generation </a:t>
            </a:r>
            <a:endParaRPr kumimoji="1" lang="zh-CN" altLang="en-US" dirty="0"/>
          </a:p>
        </p:txBody>
      </p:sp>
      <p:pic>
        <p:nvPicPr>
          <p:cNvPr id="5" name="内容占位符 4">
            <a:extLst>
              <a:ext uri="{FF2B5EF4-FFF2-40B4-BE49-F238E27FC236}">
                <a16:creationId xmlns:a16="http://schemas.microsoft.com/office/drawing/2014/main" id="{A079732B-4F39-5849-A2DA-8228C44BE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1026" y="2767016"/>
            <a:ext cx="3619614" cy="4090984"/>
          </a:xfrm>
        </p:spPr>
      </p:pic>
      <p:sp>
        <p:nvSpPr>
          <p:cNvPr id="6" name="内容占位符 2">
            <a:extLst>
              <a:ext uri="{FF2B5EF4-FFF2-40B4-BE49-F238E27FC236}">
                <a16:creationId xmlns:a16="http://schemas.microsoft.com/office/drawing/2014/main" id="{0C8E5804-8305-964A-A970-A122BDEBCFBE}"/>
              </a:ext>
            </a:extLst>
          </p:cNvPr>
          <p:cNvSpPr txBox="1">
            <a:spLocks/>
          </p:cNvSpPr>
          <p:nvPr/>
        </p:nvSpPr>
        <p:spPr>
          <a:xfrm>
            <a:off x="838199" y="1825625"/>
            <a:ext cx="11216639" cy="777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Times New Roman" panose="02020603050405020304" pitchFamily="18" charset="0"/>
                <a:ea typeface="新宋体" panose="02010609030101010101" pitchFamily="49" charset="-122"/>
                <a:cs typeface="Times New Roman" panose="02020603050405020304" pitchFamily="18" charset="0"/>
              </a:rPr>
              <a:t>层次化的解释：定义</a:t>
            </a:r>
            <a:r>
              <a:rPr lang="en" altLang="zh-CN" sz="2400" i="1" dirty="0"/>
              <a:t>partition score</a:t>
            </a:r>
            <a:r>
              <a:rPr lang="zh-CN" altLang="en-US" sz="2400" i="1" dirty="0"/>
              <a:t>，</a:t>
            </a:r>
            <a:r>
              <a:rPr lang="zh-CN" altLang="en-US" sz="2400" dirty="0"/>
              <a:t>据此计算片段的重要性分数以及确定需要拆分的位置，将文本自顶向下分解，得到每个片段的重要性。</a:t>
            </a:r>
            <a:r>
              <a:rPr lang="en" altLang="zh-CN" sz="2400" dirty="0"/>
              <a:t> </a:t>
            </a:r>
          </a:p>
          <a:p>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85275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8E096-5E73-44D2-9B69-8C7F0C5EA6D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EB91224-B8AD-406B-A97A-883DC0C7E37F}"/>
              </a:ext>
            </a:extLst>
          </p:cNvPr>
          <p:cNvSpPr>
            <a:spLocks noGrp="1"/>
          </p:cNvSpPr>
          <p:nvPr>
            <p:ph idx="1"/>
          </p:nvPr>
        </p:nvSpPr>
        <p:spPr>
          <a:xfrm>
            <a:off x="838199" y="1825624"/>
            <a:ext cx="10583333" cy="4803775"/>
          </a:xfrm>
        </p:spPr>
        <p:txBody>
          <a:bodyPr/>
          <a:lstStyle/>
          <a:p>
            <a:pPr marL="0" indent="0">
              <a:buNone/>
            </a:pPr>
            <a:r>
              <a:rPr lang="zh-CN" altLang="en-US" b="1" dirty="0">
                <a:latin typeface="新宋体" panose="02010609030101010101" pitchFamily="49" charset="-122"/>
                <a:ea typeface="新宋体" panose="02010609030101010101" pitchFamily="49" charset="-122"/>
              </a:rPr>
              <a:t>目的</a:t>
            </a:r>
            <a:endParaRPr lang="en-US" altLang="zh-CN" dirty="0">
              <a:latin typeface="新宋体" panose="02010609030101010101" pitchFamily="49" charset="-122"/>
              <a:ea typeface="新宋体" panose="02010609030101010101" pitchFamily="49" charset="-122"/>
            </a:endParaRPr>
          </a:p>
          <a:p>
            <a:pPr marL="0" indent="0">
              <a:buNone/>
            </a:pPr>
            <a:r>
              <a:rPr lang="zh-CN" altLang="en-US" dirty="0">
                <a:latin typeface="新宋体" panose="02010609030101010101" pitchFamily="49" charset="-122"/>
                <a:ea typeface="新宋体" panose="02010609030101010101" pitchFamily="49" charset="-122"/>
              </a:rPr>
              <a:t>智能体如何有效的“</a:t>
            </a:r>
            <a:r>
              <a:rPr lang="zh-CN" altLang="en-US" dirty="0">
                <a:highlight>
                  <a:srgbClr val="FFFF00"/>
                </a:highlight>
                <a:latin typeface="新宋体" panose="02010609030101010101" pitchFamily="49" charset="-122"/>
                <a:ea typeface="新宋体" panose="02010609030101010101" pitchFamily="49" charset="-122"/>
              </a:rPr>
              <a:t>解释</a:t>
            </a:r>
            <a:r>
              <a:rPr lang="zh-CN" altLang="en-US" dirty="0">
                <a:latin typeface="新宋体" panose="02010609030101010101" pitchFamily="49" charset="-122"/>
                <a:ea typeface="新宋体" panose="02010609030101010101" pitchFamily="49" charset="-122"/>
              </a:rPr>
              <a:t>”自己，取得人类用户的“</a:t>
            </a:r>
            <a:r>
              <a:rPr lang="zh-CN" altLang="en-US" dirty="0">
                <a:highlight>
                  <a:srgbClr val="FFFF00"/>
                </a:highlight>
                <a:latin typeface="新宋体" panose="02010609030101010101" pitchFamily="49" charset="-122"/>
                <a:ea typeface="新宋体" panose="02010609030101010101" pitchFamily="49" charset="-122"/>
              </a:rPr>
              <a:t>信任</a:t>
            </a:r>
            <a:r>
              <a:rPr lang="zh-CN" altLang="en-US" dirty="0">
                <a:latin typeface="新宋体" panose="02010609030101010101" pitchFamily="49" charset="-122"/>
                <a:ea typeface="新宋体" panose="02010609030101010101" pitchFamily="49" charset="-122"/>
              </a:rPr>
              <a:t>”，从而形成高效的人机协作，融入一个人机共存的理想社会。</a:t>
            </a:r>
            <a:endParaRPr lang="en-US" altLang="zh-CN" dirty="0">
              <a:latin typeface="新宋体" panose="02010609030101010101" pitchFamily="49" charset="-122"/>
              <a:ea typeface="新宋体" panose="02010609030101010101" pitchFamily="49" charset="-122"/>
            </a:endParaRPr>
          </a:p>
          <a:p>
            <a:pPr marL="0" indent="0">
              <a:buNone/>
            </a:pPr>
            <a:endParaRPr lang="en-US" altLang="zh-CN" dirty="0"/>
          </a:p>
          <a:p>
            <a:pPr marL="0" indent="0">
              <a:buNone/>
            </a:pPr>
            <a:r>
              <a:rPr lang="zh-CN" altLang="en-US" b="1" dirty="0">
                <a:latin typeface="新宋体" panose="02010609030101010101" pitchFamily="49" charset="-122"/>
                <a:ea typeface="新宋体" panose="02010609030101010101" pitchFamily="49" charset="-122"/>
              </a:rPr>
              <a:t>解释</a:t>
            </a:r>
            <a:r>
              <a:rPr lang="en-US" altLang="zh-CN" b="1" dirty="0">
                <a:latin typeface="新宋体" panose="02010609030101010101" pitchFamily="49" charset="-122"/>
                <a:ea typeface="新宋体" panose="02010609030101010101" pitchFamily="49" charset="-122"/>
              </a:rPr>
              <a:t>(Explanation)</a:t>
            </a:r>
          </a:p>
          <a:p>
            <a:r>
              <a:rPr lang="zh-CN" altLang="en-US" sz="2400" dirty="0">
                <a:latin typeface="新宋体" panose="02010609030101010101" pitchFamily="49" charset="-122"/>
                <a:ea typeface="新宋体" panose="02010609030101010101" pitchFamily="49" charset="-122"/>
              </a:rPr>
              <a:t>解释是人类相互沟通并获取信任的基本方法；</a:t>
            </a:r>
            <a:endParaRPr lang="en-US" altLang="zh-CN" sz="2400" dirty="0">
              <a:latin typeface="新宋体" panose="02010609030101010101" pitchFamily="49" charset="-122"/>
              <a:ea typeface="新宋体" panose="02010609030101010101" pitchFamily="49" charset="-122"/>
            </a:endParaRPr>
          </a:p>
          <a:p>
            <a:r>
              <a:rPr lang="zh-CN" altLang="en-US" sz="2400" dirty="0">
                <a:latin typeface="新宋体" panose="02010609030101010101" pitchFamily="49" charset="-122"/>
                <a:ea typeface="新宋体" panose="02010609030101010101" pitchFamily="49" charset="-122"/>
              </a:rPr>
              <a:t>智能体要获取人类的信任，必须考虑人群的多样性（教育背景、立场）提供不同的内容与形式的解释；</a:t>
            </a:r>
            <a:endParaRPr lang="en-US" altLang="zh-CN" sz="2400" dirty="0">
              <a:latin typeface="新宋体" panose="02010609030101010101" pitchFamily="49" charset="-122"/>
              <a:ea typeface="新宋体" panose="02010609030101010101" pitchFamily="49" charset="-122"/>
            </a:endParaRPr>
          </a:p>
          <a:p>
            <a:r>
              <a:rPr lang="zh-CN" altLang="en-US" sz="2400" dirty="0">
                <a:latin typeface="新宋体" panose="02010609030101010101" pitchFamily="49" charset="-122"/>
                <a:ea typeface="新宋体" panose="02010609030101010101" pitchFamily="49" charset="-122"/>
              </a:rPr>
              <a:t>与人类沟通解释的过程，反过来影响自己，建立“自信”，“自知之明”</a:t>
            </a:r>
            <a:endParaRPr lang="en-US" altLang="zh-CN" sz="2400"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72087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F7688-13AF-4D02-B85D-FB5E651D1AA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686A898-8A9A-4821-8BF2-253F643B144C}"/>
              </a:ext>
            </a:extLst>
          </p:cNvPr>
          <p:cNvSpPr>
            <a:spLocks noGrp="1"/>
          </p:cNvSpPr>
          <p:nvPr>
            <p:ph idx="1"/>
          </p:nvPr>
        </p:nvSpPr>
        <p:spPr>
          <a:xfrm>
            <a:off x="838200" y="1825625"/>
            <a:ext cx="10515600" cy="4786842"/>
          </a:xfrm>
        </p:spPr>
        <p:txBody>
          <a:bodyPr/>
          <a:lstStyle/>
          <a:p>
            <a:pPr marL="0" indent="0">
              <a:buNone/>
            </a:pPr>
            <a:r>
              <a:rPr lang="zh-CN" altLang="en-US" b="1" dirty="0">
                <a:latin typeface="新宋体" panose="02010609030101010101" pitchFamily="49" charset="-122"/>
                <a:ea typeface="新宋体" panose="02010609030101010101" pitchFamily="49" charset="-122"/>
              </a:rPr>
              <a:t>定义</a:t>
            </a:r>
            <a:endParaRPr lang="en-US" altLang="zh-CN" b="1" dirty="0">
              <a:latin typeface="新宋体" panose="02010609030101010101" pitchFamily="49" charset="-122"/>
              <a:ea typeface="新宋体" panose="02010609030101010101" pitchFamily="49" charset="-122"/>
            </a:endParaRPr>
          </a:p>
          <a:p>
            <a:pPr marL="0" indent="0">
              <a:buNone/>
            </a:pPr>
            <a:r>
              <a:rPr lang="zh-CN" altLang="en-US" dirty="0">
                <a:latin typeface="新宋体" panose="02010609030101010101" pitchFamily="49" charset="-122"/>
                <a:ea typeface="新宋体" panose="02010609030101010101" pitchFamily="49" charset="-122"/>
              </a:rPr>
              <a:t>智能体以一种可解释、可理解、人机互动的方式，与人工智能系统的使用者、受影响者、决策者、开发者等，达成清晰有效的交流沟通，以取得人类信任，同时满足各类应用场景对智能体决策机制的监管要求。</a:t>
            </a:r>
            <a:endParaRPr lang="en-US" altLang="zh-CN" dirty="0">
              <a:latin typeface="新宋体" panose="02010609030101010101" pitchFamily="49" charset="-122"/>
              <a:ea typeface="新宋体" panose="02010609030101010101" pitchFamily="49" charset="-122"/>
            </a:endParaRPr>
          </a:p>
          <a:p>
            <a:pPr marL="0" indent="0">
              <a:buNone/>
            </a:pPr>
            <a:endParaRPr lang="en-US" altLang="zh-CN" dirty="0">
              <a:latin typeface="新宋体" panose="02010609030101010101" pitchFamily="49" charset="-122"/>
              <a:ea typeface="新宋体" panose="02010609030101010101" pitchFamily="49" charset="-122"/>
            </a:endParaRPr>
          </a:p>
          <a:p>
            <a:pPr marL="0" indent="0">
              <a:buNone/>
            </a:pPr>
            <a:endParaRPr lang="en-US" altLang="zh-CN" dirty="0">
              <a:latin typeface="新宋体" panose="02010609030101010101" pitchFamily="49" charset="-122"/>
              <a:ea typeface="新宋体" panose="02010609030101010101" pitchFamily="49" charset="-122"/>
            </a:endParaRPr>
          </a:p>
          <a:p>
            <a:pPr marL="0" indent="0">
              <a:buNone/>
            </a:pPr>
            <a:endParaRPr lang="en-US" altLang="zh-CN" dirty="0">
              <a:latin typeface="新宋体" panose="02010609030101010101" pitchFamily="49" charset="-122"/>
              <a:ea typeface="新宋体" panose="02010609030101010101" pitchFamily="49" charset="-122"/>
            </a:endParaRPr>
          </a:p>
          <a:p>
            <a:endParaRPr lang="zh-CN" altLang="en-US" dirty="0"/>
          </a:p>
        </p:txBody>
      </p:sp>
    </p:spTree>
    <p:extLst>
      <p:ext uri="{BB962C8B-B14F-4D97-AF65-F5344CB8AC3E}">
        <p14:creationId xmlns:p14="http://schemas.microsoft.com/office/powerpoint/2010/main" val="311954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B90BB-8CA0-4F81-91E4-65A50A61CE5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A1521013-D90E-466F-B0DC-071A3C07B30D}"/>
              </a:ext>
            </a:extLst>
          </p:cNvPr>
          <p:cNvPicPr>
            <a:picLocks noChangeAspect="1"/>
          </p:cNvPicPr>
          <p:nvPr/>
        </p:nvPicPr>
        <p:blipFill rotWithShape="1">
          <a:blip r:embed="rId2">
            <a:extLst>
              <a:ext uri="{28A0092B-C50C-407E-A947-70E740481C1C}">
                <a14:useLocalDpi xmlns:a14="http://schemas.microsoft.com/office/drawing/2010/main" val="0"/>
              </a:ext>
            </a:extLst>
          </a:blip>
          <a:srcRect r="14218"/>
          <a:stretch/>
        </p:blipFill>
        <p:spPr>
          <a:xfrm rot="16200000">
            <a:off x="3176588" y="543454"/>
            <a:ext cx="4835524" cy="74718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238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4301E-9F37-419D-A630-457F4BB20E0B}"/>
              </a:ext>
            </a:extLst>
          </p:cNvPr>
          <p:cNvSpPr>
            <a:spLocks noGrp="1"/>
          </p:cNvSpPr>
          <p:nvPr>
            <p:ph type="title"/>
          </p:nvPr>
        </p:nvSpPr>
        <p:spPr/>
        <p:txBody>
          <a:bodyPr/>
          <a:lstStyle/>
          <a:p>
            <a:r>
              <a:rPr lang="zh-CN" altLang="en-US" dirty="0">
                <a:latin typeface="新宋体" panose="02010609030101010101" pitchFamily="49" charset="-122"/>
                <a:ea typeface="新宋体" panose="02010609030101010101" pitchFamily="49" charset="-122"/>
              </a:rPr>
              <a:t>解释的分类（解释受众视角）</a:t>
            </a:r>
          </a:p>
        </p:txBody>
      </p:sp>
      <p:sp>
        <p:nvSpPr>
          <p:cNvPr id="3" name="内容占位符 2">
            <a:extLst>
              <a:ext uri="{FF2B5EF4-FFF2-40B4-BE49-F238E27FC236}">
                <a16:creationId xmlns:a16="http://schemas.microsoft.com/office/drawing/2014/main" id="{07A31F4D-46E6-435F-BFC6-308BE4BEEF3E}"/>
              </a:ext>
            </a:extLst>
          </p:cNvPr>
          <p:cNvSpPr>
            <a:spLocks noGrp="1"/>
          </p:cNvSpPr>
          <p:nvPr>
            <p:ph idx="1"/>
          </p:nvPr>
        </p:nvSpPr>
        <p:spPr/>
        <p:txBody>
          <a:bodyPr>
            <a:normAutofit lnSpcReduction="10000"/>
          </a:bodyPr>
          <a:lstStyle/>
          <a:p>
            <a:r>
              <a:rPr lang="zh-CN" altLang="en-US" b="1" dirty="0">
                <a:latin typeface="新宋体" panose="02010609030101010101" pitchFamily="49" charset="-122"/>
                <a:ea typeface="新宋体" panose="02010609030101010101" pitchFamily="49" charset="-122"/>
              </a:rPr>
              <a:t>面向</a:t>
            </a:r>
            <a:r>
              <a:rPr lang="en-US" altLang="zh-CN" b="1" dirty="0">
                <a:latin typeface="新宋体" panose="02010609030101010101" pitchFamily="49" charset="-122"/>
                <a:ea typeface="新宋体" panose="02010609030101010101" pitchFamily="49" charset="-122"/>
              </a:rPr>
              <a:t>AI</a:t>
            </a:r>
            <a:r>
              <a:rPr lang="zh-CN" altLang="en-US" b="1" dirty="0">
                <a:latin typeface="新宋体" panose="02010609030101010101" pitchFamily="49" charset="-122"/>
                <a:ea typeface="新宋体" panose="02010609030101010101" pitchFamily="49" charset="-122"/>
              </a:rPr>
              <a:t>系统开发者的解释</a:t>
            </a:r>
            <a:r>
              <a:rPr lang="zh-CN" altLang="en-US" dirty="0">
                <a:latin typeface="新宋体" panose="02010609030101010101" pitchFamily="49" charset="-122"/>
                <a:ea typeface="新宋体" panose="02010609030101010101" pitchFamily="49" charset="-122"/>
              </a:rPr>
              <a:t>：具有</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背景知识的开发</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测试人员。解释需要提供专业的技术指导，以帮助他们提高智能体的模型性能；</a:t>
            </a:r>
            <a:endParaRPr lang="en-US" altLang="zh-CN" dirty="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b="1" dirty="0">
                <a:latin typeface="新宋体" panose="02010609030101010101" pitchFamily="49" charset="-122"/>
                <a:ea typeface="新宋体" panose="02010609030101010101" pitchFamily="49" charset="-122"/>
              </a:rPr>
              <a:t>面向</a:t>
            </a:r>
            <a:r>
              <a:rPr lang="en-US" altLang="zh-CN" b="1" dirty="0">
                <a:latin typeface="新宋体" panose="02010609030101010101" pitchFamily="49" charset="-122"/>
                <a:ea typeface="新宋体" panose="02010609030101010101" pitchFamily="49" charset="-122"/>
              </a:rPr>
              <a:t>AI</a:t>
            </a:r>
            <a:r>
              <a:rPr lang="zh-CN" altLang="en-US" b="1" dirty="0">
                <a:latin typeface="新宋体" panose="02010609030101010101" pitchFamily="49" charset="-122"/>
                <a:ea typeface="新宋体" panose="02010609030101010101" pitchFamily="49" charset="-122"/>
              </a:rPr>
              <a:t>使用者和受影响者的解释：</a:t>
            </a:r>
            <a:r>
              <a:rPr lang="zh-CN" altLang="en-US" dirty="0">
                <a:latin typeface="新宋体" panose="02010609030101010101" pitchFamily="49" charset="-122"/>
                <a:ea typeface="新宋体" panose="02010609030101010101" pitchFamily="49" charset="-122"/>
              </a:rPr>
              <a:t>解释受众没有相关专业背景。他们关注的焦点是某个决策机制如何产生，不需要特别深奥的解释，以平实的自然语言说明某个决策的逻辑；</a:t>
            </a:r>
            <a:endParaRPr lang="en-US" altLang="zh-CN" dirty="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b="1" dirty="0">
                <a:latin typeface="新宋体" panose="02010609030101010101" pitchFamily="49" charset="-122"/>
                <a:ea typeface="新宋体" panose="02010609030101010101" pitchFamily="49" charset="-122"/>
              </a:rPr>
              <a:t>面向</a:t>
            </a:r>
            <a:r>
              <a:rPr lang="en-US" altLang="zh-CN" b="1" dirty="0">
                <a:latin typeface="新宋体" panose="02010609030101010101" pitchFamily="49" charset="-122"/>
                <a:ea typeface="新宋体" panose="02010609030101010101" pitchFamily="49" charset="-122"/>
              </a:rPr>
              <a:t>AI</a:t>
            </a:r>
            <a:r>
              <a:rPr lang="zh-CN" altLang="en-US" b="1" dirty="0">
                <a:latin typeface="新宋体" panose="02010609030101010101" pitchFamily="49" charset="-122"/>
                <a:ea typeface="新宋体" panose="02010609030101010101" pitchFamily="49" charset="-122"/>
              </a:rPr>
              <a:t>系统监管要求的解释：</a:t>
            </a:r>
            <a:r>
              <a:rPr lang="zh-CN" altLang="en-US" dirty="0">
                <a:latin typeface="新宋体" panose="02010609030101010101" pitchFamily="49" charset="-122"/>
                <a:ea typeface="新宋体" panose="02010609030101010101" pitchFamily="49" charset="-122"/>
              </a:rPr>
              <a:t>包括数据收集、学习过程是否合法，是否侵犯用户隐私。需要有明确的事故分析以及问责机制。</a:t>
            </a:r>
            <a:endParaRPr lang="en-US" altLang="zh-CN"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715290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46241-483C-4F56-B558-01B7102D7E51}"/>
              </a:ext>
            </a:extLst>
          </p:cNvPr>
          <p:cNvSpPr>
            <a:spLocks noGrp="1"/>
          </p:cNvSpPr>
          <p:nvPr>
            <p:ph type="title"/>
          </p:nvPr>
        </p:nvSpPr>
        <p:spPr/>
        <p:txBody>
          <a:bodyPr/>
          <a:lstStyle/>
          <a:p>
            <a:r>
              <a:rPr lang="zh-CN" altLang="en-US" dirty="0">
                <a:latin typeface="新宋体" panose="02010609030101010101" pitchFamily="49" charset="-122"/>
                <a:ea typeface="新宋体" panose="02010609030101010101" pitchFamily="49" charset="-122"/>
              </a:rPr>
              <a:t>对</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系统可解释性的衡量</a:t>
            </a:r>
            <a:endParaRPr lang="en-US" altLang="zh-CN" dirty="0">
              <a:latin typeface="新宋体" panose="02010609030101010101" pitchFamily="49" charset="-122"/>
              <a:ea typeface="新宋体" panose="02010609030101010101" pitchFamily="49" charset="-122"/>
            </a:endParaRPr>
          </a:p>
        </p:txBody>
      </p:sp>
      <p:sp>
        <p:nvSpPr>
          <p:cNvPr id="3" name="内容占位符 2">
            <a:extLst>
              <a:ext uri="{FF2B5EF4-FFF2-40B4-BE49-F238E27FC236}">
                <a16:creationId xmlns:a16="http://schemas.microsoft.com/office/drawing/2014/main" id="{C486F949-5187-40A8-B34A-AA9F4033CBA8}"/>
              </a:ext>
            </a:extLst>
          </p:cNvPr>
          <p:cNvSpPr>
            <a:spLocks noGrp="1"/>
          </p:cNvSpPr>
          <p:nvPr>
            <p:ph idx="1"/>
          </p:nvPr>
        </p:nvSpPr>
        <p:spPr/>
        <p:txBody>
          <a:bodyPr>
            <a:normAutofit lnSpcReduction="10000"/>
          </a:bodyPr>
          <a:lstStyle/>
          <a:p>
            <a:pPr marL="0" indent="0">
              <a:buNone/>
            </a:pPr>
            <a:r>
              <a:rPr lang="zh-CN" altLang="en-US" dirty="0">
                <a:latin typeface="新宋体" panose="02010609030101010101" pitchFamily="49" charset="-122"/>
                <a:ea typeface="新宋体" panose="02010609030101010101" pitchFamily="49" charset="-122"/>
              </a:rPr>
              <a:t>可解释</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的根本目的在于获取人类的信任；</a:t>
            </a:r>
            <a:endParaRPr lang="en-US" altLang="zh-CN" dirty="0">
              <a:latin typeface="新宋体" panose="02010609030101010101" pitchFamily="49" charset="-122"/>
              <a:ea typeface="新宋体" panose="02010609030101010101" pitchFamily="49" charset="-122"/>
            </a:endParaRPr>
          </a:p>
          <a:p>
            <a:pPr marL="0" indent="0">
              <a:buNone/>
            </a:pPr>
            <a:r>
              <a:rPr lang="zh-CN" altLang="en-US" dirty="0">
                <a:latin typeface="新宋体" panose="02010609030101010101" pitchFamily="49" charset="-122"/>
                <a:ea typeface="新宋体" panose="02010609030101010101" pitchFamily="49" charset="-122"/>
              </a:rPr>
              <a:t>为了进一步评估信任性与可靠性，我们先给出如下定义：</a:t>
            </a:r>
            <a:endParaRPr lang="en-US" altLang="zh-CN" dirty="0">
              <a:latin typeface="新宋体" panose="02010609030101010101" pitchFamily="49" charset="-122"/>
              <a:ea typeface="新宋体" panose="02010609030101010101" pitchFamily="49" charset="-122"/>
            </a:endParaRPr>
          </a:p>
          <a:p>
            <a:pPr marL="0" indent="0">
              <a:buNone/>
            </a:pPr>
            <a:endParaRPr lang="en-US" altLang="zh-CN" dirty="0">
              <a:latin typeface="新宋体" panose="02010609030101010101" pitchFamily="49" charset="-122"/>
              <a:ea typeface="新宋体" panose="02010609030101010101" pitchFamily="49" charset="-122"/>
            </a:endParaRPr>
          </a:p>
          <a:p>
            <a:pPr marL="0" indent="0">
              <a:buNone/>
            </a:pPr>
            <a:r>
              <a:rPr lang="zh-CN" altLang="en-US" dirty="0">
                <a:latin typeface="新宋体" panose="02010609030101010101" pitchFamily="49" charset="-122"/>
                <a:ea typeface="新宋体" panose="02010609030101010101" pitchFamily="49" charset="-122"/>
              </a:rPr>
              <a:t>合理的正信任</a:t>
            </a:r>
            <a:r>
              <a:rPr lang="en-US" altLang="zh-CN" dirty="0">
                <a:latin typeface="新宋体" panose="02010609030101010101" pitchFamily="49" charset="-122"/>
                <a:ea typeface="新宋体" panose="02010609030101010101" pitchFamily="49" charset="-122"/>
              </a:rPr>
              <a:t>(Justified PT): </a:t>
            </a:r>
            <a:r>
              <a:rPr lang="zh-CN" altLang="en-US" dirty="0">
                <a:latin typeface="新宋体" panose="02010609030101010101" pitchFamily="49" charset="-122"/>
                <a:ea typeface="新宋体" panose="02010609030101010101" pitchFamily="49" charset="-122"/>
              </a:rPr>
              <a:t>我认为你行，结果你真行</a:t>
            </a:r>
            <a:endParaRPr lang="en-US" altLang="zh-CN" dirty="0">
              <a:latin typeface="新宋体" panose="02010609030101010101" pitchFamily="49" charset="-122"/>
              <a:ea typeface="新宋体" panose="02010609030101010101" pitchFamily="49" charset="-122"/>
            </a:endParaRPr>
          </a:p>
          <a:p>
            <a:pPr marL="0" indent="0">
              <a:buNone/>
            </a:pPr>
            <a:r>
              <a:rPr lang="zh-CN" altLang="en-US" dirty="0">
                <a:latin typeface="新宋体" panose="02010609030101010101" pitchFamily="49" charset="-122"/>
                <a:ea typeface="新宋体" panose="02010609030101010101" pitchFamily="49" charset="-122"/>
              </a:rPr>
              <a:t>不合理的正信任</a:t>
            </a:r>
            <a:r>
              <a:rPr lang="en-US" altLang="zh-CN" dirty="0">
                <a:latin typeface="新宋体" panose="02010609030101010101" pitchFamily="49" charset="-122"/>
                <a:ea typeface="新宋体" panose="02010609030101010101" pitchFamily="49" charset="-122"/>
              </a:rPr>
              <a:t>(Unjustified PT): </a:t>
            </a:r>
            <a:r>
              <a:rPr lang="zh-CN" altLang="en-US" dirty="0">
                <a:latin typeface="新宋体" panose="02010609030101010101" pitchFamily="49" charset="-122"/>
                <a:ea typeface="新宋体" panose="02010609030101010101" pitchFamily="49" charset="-122"/>
              </a:rPr>
              <a:t>我认为你行，结果你不行</a:t>
            </a:r>
            <a:r>
              <a:rPr lang="en-US" altLang="zh-CN" dirty="0">
                <a:latin typeface="新宋体" panose="02010609030101010101" pitchFamily="49" charset="-122"/>
                <a:ea typeface="新宋体" panose="02010609030101010101" pitchFamily="49" charset="-122"/>
              </a:rPr>
              <a:t>;</a:t>
            </a:r>
          </a:p>
          <a:p>
            <a:pPr marL="0" indent="0">
              <a:buNone/>
            </a:pPr>
            <a:r>
              <a:rPr lang="zh-CN" altLang="en-US" dirty="0">
                <a:latin typeface="新宋体" panose="02010609030101010101" pitchFamily="49" charset="-122"/>
                <a:ea typeface="新宋体" panose="02010609030101010101" pitchFamily="49" charset="-122"/>
              </a:rPr>
              <a:t>合理的负信任</a:t>
            </a:r>
            <a:r>
              <a:rPr lang="en-US" altLang="zh-CN" dirty="0">
                <a:latin typeface="新宋体" panose="02010609030101010101" pitchFamily="49" charset="-122"/>
                <a:ea typeface="新宋体" panose="02010609030101010101" pitchFamily="49" charset="-122"/>
              </a:rPr>
              <a:t>(Justified NT): </a:t>
            </a:r>
            <a:r>
              <a:rPr lang="zh-CN" altLang="en-US" dirty="0">
                <a:latin typeface="新宋体" panose="02010609030101010101" pitchFamily="49" charset="-122"/>
                <a:ea typeface="新宋体" panose="02010609030101010101" pitchFamily="49" charset="-122"/>
              </a:rPr>
              <a:t>我认为你不行，结果你不行</a:t>
            </a:r>
            <a:r>
              <a:rPr lang="en-US" altLang="zh-CN" dirty="0">
                <a:latin typeface="新宋体" panose="02010609030101010101" pitchFamily="49" charset="-122"/>
                <a:ea typeface="新宋体" panose="02010609030101010101" pitchFamily="49" charset="-122"/>
              </a:rPr>
              <a:t>;</a:t>
            </a:r>
          </a:p>
          <a:p>
            <a:pPr marL="0" indent="0">
              <a:buNone/>
            </a:pPr>
            <a:r>
              <a:rPr lang="zh-CN" altLang="en-US" dirty="0">
                <a:latin typeface="新宋体" panose="02010609030101010101" pitchFamily="49" charset="-122"/>
                <a:ea typeface="新宋体" panose="02010609030101010101" pitchFamily="49" charset="-122"/>
              </a:rPr>
              <a:t>不合理的负信任</a:t>
            </a:r>
            <a:r>
              <a:rPr lang="en-US" altLang="zh-CN" dirty="0">
                <a:latin typeface="新宋体" panose="02010609030101010101" pitchFamily="49" charset="-122"/>
                <a:ea typeface="新宋体" panose="02010609030101010101" pitchFamily="49" charset="-122"/>
              </a:rPr>
              <a:t>(Unjustified NT): </a:t>
            </a:r>
            <a:r>
              <a:rPr lang="zh-CN" altLang="en-US" dirty="0">
                <a:latin typeface="新宋体" panose="02010609030101010101" pitchFamily="49" charset="-122"/>
                <a:ea typeface="新宋体" panose="02010609030101010101" pitchFamily="49" charset="-122"/>
              </a:rPr>
              <a:t>我认为你不行，结果你不行</a:t>
            </a:r>
            <a:endParaRPr lang="en-US" altLang="zh-CN" dirty="0">
              <a:latin typeface="新宋体" panose="02010609030101010101" pitchFamily="49" charset="-122"/>
              <a:ea typeface="新宋体" panose="02010609030101010101" pitchFamily="49" charset="-122"/>
            </a:endParaRPr>
          </a:p>
          <a:p>
            <a:pPr marL="0" indent="0">
              <a:buNone/>
            </a:pPr>
            <a:endParaRPr lang="en-US" altLang="zh-CN" dirty="0">
              <a:latin typeface="新宋体" panose="02010609030101010101" pitchFamily="49" charset="-122"/>
              <a:ea typeface="新宋体" panose="02010609030101010101" pitchFamily="49" charset="-122"/>
            </a:endParaRPr>
          </a:p>
          <a:p>
            <a:pPr marL="0" indent="0">
              <a:buNone/>
            </a:pPr>
            <a:r>
              <a:rPr lang="zh-CN" altLang="en-US" dirty="0">
                <a:latin typeface="新宋体" panose="02010609030101010101" pitchFamily="49" charset="-122"/>
                <a:ea typeface="新宋体" panose="02010609030101010101" pitchFamily="49" charset="-122"/>
              </a:rPr>
              <a:t>可靠性 </a:t>
            </a:r>
            <a:r>
              <a:rPr lang="en-US" altLang="zh-CN" dirty="0">
                <a:latin typeface="新宋体" panose="02010609030101010101" pitchFamily="49" charset="-122"/>
                <a:ea typeface="新宋体" panose="02010609030101010101" pitchFamily="49" charset="-122"/>
              </a:rPr>
              <a:t>= </a:t>
            </a:r>
            <a:r>
              <a:rPr lang="zh-CN" altLang="en-US" dirty="0">
                <a:latin typeface="新宋体" panose="02010609030101010101" pitchFamily="49" charset="-122"/>
                <a:ea typeface="新宋体" panose="02010609030101010101" pitchFamily="49" charset="-122"/>
              </a:rPr>
              <a:t>合理的正信任</a:t>
            </a:r>
            <a:r>
              <a:rPr lang="en-US" altLang="zh-CN" dirty="0">
                <a:latin typeface="新宋体" panose="02010609030101010101" pitchFamily="49" charset="-122"/>
                <a:ea typeface="新宋体" panose="02010609030101010101" pitchFamily="49" charset="-122"/>
              </a:rPr>
              <a:t> + </a:t>
            </a:r>
            <a:r>
              <a:rPr lang="zh-CN" altLang="en-US" dirty="0">
                <a:latin typeface="新宋体" panose="02010609030101010101" pitchFamily="49" charset="-122"/>
                <a:ea typeface="新宋体" panose="02010609030101010101" pitchFamily="49" charset="-122"/>
              </a:rPr>
              <a:t>合理的负信任</a:t>
            </a:r>
            <a:endParaRPr lang="en-US" altLang="zh-CN" dirty="0">
              <a:latin typeface="新宋体" panose="02010609030101010101" pitchFamily="49" charset="-122"/>
              <a:ea typeface="新宋体" panose="02010609030101010101" pitchFamily="49" charset="-122"/>
            </a:endParaRPr>
          </a:p>
          <a:p>
            <a:pPr marL="0" indent="0">
              <a:buNone/>
            </a:pP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73380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73BA6-E113-4554-9AD4-57C2616E5862}"/>
              </a:ext>
            </a:extLst>
          </p:cNvPr>
          <p:cNvSpPr>
            <a:spLocks noGrp="1"/>
          </p:cNvSpPr>
          <p:nvPr>
            <p:ph type="title"/>
          </p:nvPr>
        </p:nvSpPr>
        <p:spPr/>
        <p:txBody>
          <a:bodyPr/>
          <a:lstStyle/>
          <a:p>
            <a:r>
              <a:rPr lang="zh-CN" altLang="en-US" dirty="0">
                <a:latin typeface="新宋体" panose="02010609030101010101" pitchFamily="49" charset="-122"/>
                <a:ea typeface="新宋体" panose="02010609030101010101" pitchFamily="49" charset="-122"/>
              </a:rPr>
              <a:t>对解释结果的衡量</a:t>
            </a:r>
          </a:p>
        </p:txBody>
      </p:sp>
      <p:sp>
        <p:nvSpPr>
          <p:cNvPr id="3" name="内容占位符 2">
            <a:extLst>
              <a:ext uri="{FF2B5EF4-FFF2-40B4-BE49-F238E27FC236}">
                <a16:creationId xmlns:a16="http://schemas.microsoft.com/office/drawing/2014/main" id="{E50A8E91-B4D8-4C3D-A62A-06C73D5AF765}"/>
              </a:ext>
            </a:extLst>
          </p:cNvPr>
          <p:cNvSpPr>
            <a:spLocks noGrp="1"/>
          </p:cNvSpPr>
          <p:nvPr>
            <p:ph idx="1"/>
          </p:nvPr>
        </p:nvSpPr>
        <p:spPr>
          <a:xfrm>
            <a:off x="838200" y="1825624"/>
            <a:ext cx="10515600" cy="4956175"/>
          </a:xfrm>
        </p:spPr>
        <p:txBody>
          <a:bodyPr>
            <a:normAutofit fontScale="70000" lnSpcReduction="20000"/>
          </a:bodyPr>
          <a:lstStyle/>
          <a:p>
            <a:pPr marL="0" indent="0">
              <a:buNone/>
            </a:pPr>
            <a:r>
              <a:rPr lang="zh-CN" altLang="en-US" dirty="0"/>
              <a:t>对于特定可解释性方法的评测</a:t>
            </a:r>
            <a:endParaRPr lang="en-US" altLang="zh-CN" dirty="0"/>
          </a:p>
          <a:p>
            <a:pPr marL="514350" indent="-514350">
              <a:lnSpc>
                <a:spcPct val="120000"/>
              </a:lnSpc>
              <a:buFont typeface="+mj-lt"/>
              <a:buAutoNum type="arabicPeriod"/>
            </a:pPr>
            <a:r>
              <a:rPr lang="zh-CN" altLang="en-US" b="1" dirty="0">
                <a:latin typeface="新宋体" panose="02010609030101010101" pitchFamily="49" charset="-122"/>
                <a:ea typeface="新宋体" panose="02010609030101010101" pitchFamily="49" charset="-122"/>
              </a:rPr>
              <a:t>敏感度：</a:t>
            </a:r>
            <a:r>
              <a:rPr lang="zh-CN" altLang="en-US" dirty="0">
                <a:latin typeface="新宋体" panose="02010609030101010101" pitchFamily="49" charset="-122"/>
                <a:ea typeface="新宋体" panose="02010609030101010101" pitchFamily="49" charset="-122"/>
              </a:rPr>
              <a:t>受到噪声干扰（模型参数、输入样本）时，提供的解释结果是否对噪声敏感</a:t>
            </a:r>
            <a:endParaRPr lang="en-US" altLang="zh-CN" dirty="0">
              <a:latin typeface="新宋体" panose="02010609030101010101" pitchFamily="49" charset="-122"/>
              <a:ea typeface="新宋体" panose="02010609030101010101" pitchFamily="49" charset="-122"/>
            </a:endParaRPr>
          </a:p>
          <a:p>
            <a:pPr marL="514350" indent="-514350">
              <a:lnSpc>
                <a:spcPct val="120000"/>
              </a:lnSpc>
              <a:buFont typeface="+mj-lt"/>
              <a:buAutoNum type="arabicPeriod"/>
            </a:pPr>
            <a:r>
              <a:rPr lang="zh-CN" altLang="en-US" b="1" dirty="0">
                <a:latin typeface="新宋体" panose="02010609030101010101" pitchFamily="49" charset="-122"/>
                <a:ea typeface="新宋体" panose="02010609030101010101" pitchFamily="49" charset="-122"/>
              </a:rPr>
              <a:t>对抗攻击的鲁棒性：</a:t>
            </a:r>
            <a:r>
              <a:rPr lang="zh-CN" altLang="en-US" dirty="0">
                <a:latin typeface="新宋体" panose="02010609030101010101" pitchFamily="49" charset="-122"/>
                <a:ea typeface="新宋体" panose="02010609030101010101" pitchFamily="49" charset="-122"/>
              </a:rPr>
              <a:t>抵御可解释性方法对抗攻击的鲁棒性</a:t>
            </a:r>
            <a:endParaRPr lang="en-US" altLang="zh-CN" dirty="0">
              <a:latin typeface="新宋体" panose="02010609030101010101" pitchFamily="49" charset="-122"/>
              <a:ea typeface="新宋体" panose="02010609030101010101" pitchFamily="49" charset="-122"/>
            </a:endParaRPr>
          </a:p>
          <a:p>
            <a:pPr marL="514350" indent="-514350">
              <a:lnSpc>
                <a:spcPct val="120000"/>
              </a:lnSpc>
              <a:buFont typeface="+mj-lt"/>
              <a:buAutoNum type="arabicPeriod"/>
            </a:pPr>
            <a:r>
              <a:rPr lang="zh-CN" altLang="en-US" b="1" dirty="0">
                <a:latin typeface="新宋体" panose="02010609030101010101" pitchFamily="49" charset="-122"/>
                <a:ea typeface="新宋体" panose="02010609030101010101" pitchFamily="49" charset="-122"/>
              </a:rPr>
              <a:t>全面性：</a:t>
            </a:r>
            <a:r>
              <a:rPr lang="zh-CN" altLang="en-US" dirty="0">
                <a:latin typeface="新宋体" panose="02010609030101010101" pitchFamily="49" charset="-122"/>
                <a:ea typeface="新宋体" panose="02010609030101010101" pitchFamily="49" charset="-122"/>
              </a:rPr>
              <a:t>反映了一个解释结果是否能够完全反应人工智能系统全部的信息处理逻辑，一个能对全局系统做出解释的方法好于只能对部分系统做出解释的方法</a:t>
            </a:r>
            <a:endParaRPr lang="en-US" altLang="zh-CN" dirty="0">
              <a:latin typeface="新宋体" panose="02010609030101010101" pitchFamily="49" charset="-122"/>
              <a:ea typeface="新宋体" panose="02010609030101010101" pitchFamily="49" charset="-122"/>
            </a:endParaRPr>
          </a:p>
          <a:p>
            <a:pPr marL="514350" indent="-514350">
              <a:lnSpc>
                <a:spcPct val="120000"/>
              </a:lnSpc>
              <a:buFont typeface="+mj-lt"/>
              <a:buAutoNum type="arabicPeriod"/>
            </a:pPr>
            <a:r>
              <a:rPr lang="zh-CN" altLang="en-US" b="1" dirty="0">
                <a:latin typeface="新宋体" panose="02010609030101010101" pitchFamily="49" charset="-122"/>
                <a:ea typeface="新宋体" panose="02010609030101010101" pitchFamily="49" charset="-122"/>
              </a:rPr>
              <a:t>客观性（正确性、忠实性）</a:t>
            </a:r>
            <a:r>
              <a:rPr lang="zh-CN" altLang="en-US" dirty="0">
                <a:latin typeface="新宋体" panose="02010609030101010101" pitchFamily="49" charset="-122"/>
                <a:ea typeface="新宋体" panose="02010609030101010101" pitchFamily="49" charset="-122"/>
              </a:rPr>
              <a:t>：可解释性方法是否能够客观的反映人工智能系统的处理逻辑，比如告诉人们某个变量很重要，结果这个变量真的对于系统很重要。</a:t>
            </a:r>
            <a:endParaRPr lang="en-US" altLang="zh-CN" dirty="0">
              <a:latin typeface="新宋体" panose="02010609030101010101" pitchFamily="49" charset="-122"/>
              <a:ea typeface="新宋体" panose="02010609030101010101" pitchFamily="49" charset="-122"/>
            </a:endParaRPr>
          </a:p>
          <a:p>
            <a:pPr marL="514350" indent="-514350">
              <a:lnSpc>
                <a:spcPct val="120000"/>
              </a:lnSpc>
              <a:buFont typeface="+mj-lt"/>
              <a:buAutoNum type="arabicPeriod"/>
            </a:pPr>
            <a:r>
              <a:rPr lang="zh-CN" altLang="en-US" b="1" dirty="0">
                <a:latin typeface="新宋体" panose="02010609030101010101" pitchFamily="49" charset="-122"/>
                <a:ea typeface="新宋体" panose="02010609030101010101" pitchFamily="49" charset="-122"/>
              </a:rPr>
              <a:t>简单易懂性：</a:t>
            </a:r>
            <a:r>
              <a:rPr lang="zh-CN" altLang="en-US" dirty="0">
                <a:latin typeface="新宋体" panose="02010609030101010101" pitchFamily="49" charset="-122"/>
                <a:ea typeface="新宋体" panose="02010609030101010101" pitchFamily="49" charset="-122"/>
              </a:rPr>
              <a:t>使用少数概念了解模型的内部逻辑；保证概念本身是被人类所理解的；这也是对立统一的，模型本身很复杂时，能够提供一种简单的“近似”</a:t>
            </a:r>
            <a:endParaRPr lang="en-US" altLang="zh-CN" dirty="0">
              <a:latin typeface="新宋体" panose="02010609030101010101" pitchFamily="49" charset="-122"/>
              <a:ea typeface="新宋体" panose="02010609030101010101" pitchFamily="49" charset="-122"/>
            </a:endParaRPr>
          </a:p>
          <a:p>
            <a:pPr marL="514350" indent="-514350">
              <a:lnSpc>
                <a:spcPct val="120000"/>
              </a:lnSpc>
              <a:buFont typeface="+mj-lt"/>
              <a:buAutoNum type="arabicPeriod"/>
            </a:pPr>
            <a:r>
              <a:rPr lang="zh-CN" altLang="en-US" b="1" dirty="0">
                <a:latin typeface="新宋体" panose="02010609030101010101" pitchFamily="49" charset="-122"/>
                <a:ea typeface="新宋体" panose="02010609030101010101" pitchFamily="49" charset="-122"/>
              </a:rPr>
              <a:t>互洽性：</a:t>
            </a:r>
            <a:r>
              <a:rPr lang="zh-CN" altLang="en-US" dirty="0">
                <a:latin typeface="新宋体" panose="02010609030101010101" pitchFamily="49" charset="-122"/>
                <a:ea typeface="新宋体" panose="02010609030101010101" pitchFamily="49" charset="-122"/>
              </a:rPr>
              <a:t>不同解释性算法的结果需要相互印证。比如对某个变量重要性的不同解释结果之间的相互印证；</a:t>
            </a:r>
            <a:endParaRPr lang="en-US" altLang="zh-CN" dirty="0">
              <a:latin typeface="新宋体" panose="02010609030101010101" pitchFamily="49" charset="-122"/>
              <a:ea typeface="新宋体" panose="02010609030101010101" pitchFamily="49" charset="-122"/>
            </a:endParaRPr>
          </a:p>
          <a:p>
            <a:pPr marL="514350" indent="-514350">
              <a:lnSpc>
                <a:spcPct val="120000"/>
              </a:lnSpc>
              <a:buFont typeface="+mj-lt"/>
              <a:buAutoNum type="arabicPeriod"/>
            </a:pPr>
            <a:r>
              <a:rPr lang="zh-CN" altLang="en-US" b="1" dirty="0">
                <a:latin typeface="新宋体" panose="02010609030101010101" pitchFamily="49" charset="-122"/>
                <a:ea typeface="新宋体" panose="02010609030101010101" pitchFamily="49" charset="-122"/>
              </a:rPr>
              <a:t>计算效率：</a:t>
            </a:r>
            <a:r>
              <a:rPr lang="zh-CN" altLang="en-US" dirty="0">
                <a:latin typeface="新宋体" panose="02010609030101010101" pitchFamily="49" charset="-122"/>
                <a:ea typeface="新宋体" panose="02010609030101010101" pitchFamily="49" charset="-122"/>
              </a:rPr>
              <a:t>计算时间较短</a:t>
            </a:r>
            <a:endParaRPr lang="en-US" altLang="zh-CN" dirty="0">
              <a:latin typeface="新宋体" panose="02010609030101010101" pitchFamily="49" charset="-122"/>
              <a:ea typeface="新宋体" panose="02010609030101010101" pitchFamily="49" charset="-122"/>
            </a:endParaRPr>
          </a:p>
          <a:p>
            <a:pPr marL="514350" indent="-514350">
              <a:buFont typeface="+mj-lt"/>
              <a:buAutoNum type="arabicPeriod"/>
            </a:pPr>
            <a:endParaRPr lang="en-US" altLang="zh-CN" dirty="0"/>
          </a:p>
        </p:txBody>
      </p:sp>
    </p:spTree>
    <p:extLst>
      <p:ext uri="{BB962C8B-B14F-4D97-AF65-F5344CB8AC3E}">
        <p14:creationId xmlns:p14="http://schemas.microsoft.com/office/powerpoint/2010/main" val="274018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9535521-D29D-204D-B465-E3C7A0D1AF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080" y="802641"/>
            <a:ext cx="11704320" cy="4304030"/>
          </a:xfrm>
        </p:spPr>
      </p:pic>
    </p:spTree>
    <p:extLst>
      <p:ext uri="{BB962C8B-B14F-4D97-AF65-F5344CB8AC3E}">
        <p14:creationId xmlns:p14="http://schemas.microsoft.com/office/powerpoint/2010/main" val="22607532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3094</TotalTime>
  <Words>1296</Words>
  <Application>Microsoft Macintosh PowerPoint</Application>
  <PresentationFormat>宽屏</PresentationFormat>
  <Paragraphs>104</Paragraphs>
  <Slides>25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等线 Light</vt:lpstr>
      <vt:lpstr>新宋体</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解释的分类（解释受众视角）</vt:lpstr>
      <vt:lpstr>对AI系统可解释性的衡量</vt:lpstr>
      <vt:lpstr>对解释结果的衡量</vt:lpstr>
      <vt:lpstr>PowerPoint 演示文稿</vt:lpstr>
      <vt:lpstr>可解释性方法分类</vt:lpstr>
      <vt:lpstr>Influence functions</vt:lpstr>
      <vt:lpstr>KNN</vt:lpstr>
      <vt:lpstr>Landmark(地标） </vt:lpstr>
      <vt:lpstr>Saliency-based</vt:lpstr>
      <vt:lpstr>Saliency-based</vt:lpstr>
      <vt:lpstr>Saliency-based</vt:lpstr>
      <vt:lpstr>Explanation-Based</vt:lpstr>
      <vt:lpstr>Rationale-based</vt:lpstr>
      <vt:lpstr>Extractive Rationale Improvement</vt:lpstr>
      <vt:lpstr>Extractive Rationale Improvement</vt:lpstr>
      <vt:lpstr>Extractive Rationale Improvement</vt:lpstr>
      <vt:lpstr>Extractive Rationale Improvement</vt:lpstr>
      <vt:lpstr>Abstractive Rationale</vt:lpstr>
      <vt:lpstr>Concept-based</vt:lpstr>
      <vt:lpstr>Hierarchical explanation generation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Microsoft Office User</cp:lastModifiedBy>
  <cp:revision>50</cp:revision>
  <dcterms:created xsi:type="dcterms:W3CDTF">2022-06-04T05:28:33Z</dcterms:created>
  <dcterms:modified xsi:type="dcterms:W3CDTF">2022-06-06T11:51:23Z</dcterms:modified>
</cp:coreProperties>
</file>